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26"/>
  </p:notesMasterIdLst>
  <p:sldIdLst>
    <p:sldId id="256" r:id="rId2"/>
    <p:sldId id="281" r:id="rId3"/>
    <p:sldId id="257" r:id="rId4"/>
    <p:sldId id="260" r:id="rId5"/>
    <p:sldId id="261" r:id="rId6"/>
    <p:sldId id="262" r:id="rId7"/>
    <p:sldId id="265" r:id="rId8"/>
    <p:sldId id="266" r:id="rId9"/>
    <p:sldId id="263" r:id="rId10"/>
    <p:sldId id="264" r:id="rId11"/>
    <p:sldId id="267" r:id="rId12"/>
    <p:sldId id="268" r:id="rId13"/>
    <p:sldId id="269" r:id="rId14"/>
    <p:sldId id="270" r:id="rId15"/>
    <p:sldId id="28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59"/>
  </p:normalViewPr>
  <p:slideViewPr>
    <p:cSldViewPr snapToGrid="0">
      <p:cViewPr varScale="1">
        <p:scale>
          <a:sx n="111" d="100"/>
          <a:sy n="111" d="100"/>
        </p:scale>
        <p:origin x="73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7FD395-6701-904B-9582-047482103D85}" type="datetimeFigureOut">
              <a:rPr lang="en-US" smtClean="0"/>
              <a:t>10/5/24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6B4C1B-CFFD-6541-80DB-E78FAE700DB2}" type="slidenum">
              <a:rPr lang="en-US" smtClean="0"/>
              <a:t>‹#›</a:t>
            </a:fld>
            <a:endParaRPr lang="en-US"/>
          </a:p>
        </p:txBody>
      </p:sp>
    </p:spTree>
    <p:extLst>
      <p:ext uri="{BB962C8B-B14F-4D97-AF65-F5344CB8AC3E}">
        <p14:creationId xmlns:p14="http://schemas.microsoft.com/office/powerpoint/2010/main" val="506336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6B4C1B-CFFD-6541-80DB-E78FAE700DB2}" type="slidenum">
              <a:rPr lang="en-US" smtClean="0"/>
              <a:t>11</a:t>
            </a:fld>
            <a:endParaRPr lang="en-US"/>
          </a:p>
        </p:txBody>
      </p:sp>
    </p:spTree>
    <p:extLst>
      <p:ext uri="{BB962C8B-B14F-4D97-AF65-F5344CB8AC3E}">
        <p14:creationId xmlns:p14="http://schemas.microsoft.com/office/powerpoint/2010/main" val="3226152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16897042-8002-C348-92A2-FD9A7AEE7D17}" type="datetimeFigureOut">
              <a:rPr lang="en-US" smtClean="0"/>
              <a:t>10/5/24</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BD84E97C-3A6A-FE4D-8AE9-AD1AF77BDADA}"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80367850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6897042-8002-C348-92A2-FD9A7AEE7D17}" type="datetimeFigureOut">
              <a:rPr lang="en-US" smtClean="0"/>
              <a:t>10/5/24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4E97C-3A6A-FE4D-8AE9-AD1AF77BDADA}" type="slidenum">
              <a:rPr lang="en-US" smtClean="0"/>
              <a:t>‹#›</a:t>
            </a:fld>
            <a:endParaRPr lang="en-US"/>
          </a:p>
        </p:txBody>
      </p:sp>
    </p:spTree>
    <p:extLst>
      <p:ext uri="{BB962C8B-B14F-4D97-AF65-F5344CB8AC3E}">
        <p14:creationId xmlns:p14="http://schemas.microsoft.com/office/powerpoint/2010/main" val="1455297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6897042-8002-C348-92A2-FD9A7AEE7D17}" type="datetimeFigureOut">
              <a:rPr lang="en-US" smtClean="0"/>
              <a:t>10/5/24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4E97C-3A6A-FE4D-8AE9-AD1AF77BDADA}" type="slidenum">
              <a:rPr lang="en-US" smtClean="0"/>
              <a:t>‹#›</a:t>
            </a:fld>
            <a:endParaRPr lang="en-US"/>
          </a:p>
        </p:txBody>
      </p:sp>
    </p:spTree>
    <p:extLst>
      <p:ext uri="{BB962C8B-B14F-4D97-AF65-F5344CB8AC3E}">
        <p14:creationId xmlns:p14="http://schemas.microsoft.com/office/powerpoint/2010/main" val="3651021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6897042-8002-C348-92A2-FD9A7AEE7D17}" type="datetimeFigureOut">
              <a:rPr lang="en-US" smtClean="0"/>
              <a:t>10/5/24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4E97C-3A6A-FE4D-8AE9-AD1AF77BDADA}" type="slidenum">
              <a:rPr lang="en-US" smtClean="0"/>
              <a:t>‹#›</a:t>
            </a:fld>
            <a:endParaRPr lang="en-US"/>
          </a:p>
        </p:txBody>
      </p:sp>
    </p:spTree>
    <p:extLst>
      <p:ext uri="{BB962C8B-B14F-4D97-AF65-F5344CB8AC3E}">
        <p14:creationId xmlns:p14="http://schemas.microsoft.com/office/powerpoint/2010/main" val="1123402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16897042-8002-C348-92A2-FD9A7AEE7D17}" type="datetimeFigureOut">
              <a:rPr lang="en-US" smtClean="0"/>
              <a:t>10/5/24</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BD84E97C-3A6A-FE4D-8AE9-AD1AF77BDADA}"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5670942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6897042-8002-C348-92A2-FD9A7AEE7D17}" type="datetimeFigureOut">
              <a:rPr lang="en-US" smtClean="0"/>
              <a:t>10/5/24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84E97C-3A6A-FE4D-8AE9-AD1AF77BDADA}" type="slidenum">
              <a:rPr lang="en-US" smtClean="0"/>
              <a:t>‹#›</a:t>
            </a:fld>
            <a:endParaRPr lang="en-US"/>
          </a:p>
        </p:txBody>
      </p:sp>
    </p:spTree>
    <p:extLst>
      <p:ext uri="{BB962C8B-B14F-4D97-AF65-F5344CB8AC3E}">
        <p14:creationId xmlns:p14="http://schemas.microsoft.com/office/powerpoint/2010/main" val="2097010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6897042-8002-C348-92A2-FD9A7AEE7D17}" type="datetimeFigureOut">
              <a:rPr lang="en-US" smtClean="0"/>
              <a:t>10/5/24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84E97C-3A6A-FE4D-8AE9-AD1AF77BDADA}" type="slidenum">
              <a:rPr lang="en-US" smtClean="0"/>
              <a:t>‹#›</a:t>
            </a:fld>
            <a:endParaRPr lang="en-US"/>
          </a:p>
        </p:txBody>
      </p:sp>
    </p:spTree>
    <p:extLst>
      <p:ext uri="{BB962C8B-B14F-4D97-AF65-F5344CB8AC3E}">
        <p14:creationId xmlns:p14="http://schemas.microsoft.com/office/powerpoint/2010/main" val="2559380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6897042-8002-C348-92A2-FD9A7AEE7D17}" type="datetimeFigureOut">
              <a:rPr lang="en-US" smtClean="0"/>
              <a:t>10/5/24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84E97C-3A6A-FE4D-8AE9-AD1AF77BDADA}" type="slidenum">
              <a:rPr lang="en-US" smtClean="0"/>
              <a:t>‹#›</a:t>
            </a:fld>
            <a:endParaRPr lang="en-US"/>
          </a:p>
        </p:txBody>
      </p:sp>
    </p:spTree>
    <p:extLst>
      <p:ext uri="{BB962C8B-B14F-4D97-AF65-F5344CB8AC3E}">
        <p14:creationId xmlns:p14="http://schemas.microsoft.com/office/powerpoint/2010/main" val="3289297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897042-8002-C348-92A2-FD9A7AEE7D17}" type="datetimeFigureOut">
              <a:rPr lang="en-US" smtClean="0"/>
              <a:t>10/5/24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84E97C-3A6A-FE4D-8AE9-AD1AF77BDADA}" type="slidenum">
              <a:rPr lang="en-US" smtClean="0"/>
              <a:t>‹#›</a:t>
            </a:fld>
            <a:endParaRPr lang="en-US"/>
          </a:p>
        </p:txBody>
      </p:sp>
    </p:spTree>
    <p:extLst>
      <p:ext uri="{BB962C8B-B14F-4D97-AF65-F5344CB8AC3E}">
        <p14:creationId xmlns:p14="http://schemas.microsoft.com/office/powerpoint/2010/main" val="163320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6897042-8002-C348-92A2-FD9A7AEE7D17}" type="datetimeFigureOut">
              <a:rPr lang="en-US" smtClean="0"/>
              <a:t>10/5/24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D84E97C-3A6A-FE4D-8AE9-AD1AF77BDADA}"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65910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6897042-8002-C348-92A2-FD9A7AEE7D17}" type="datetimeFigureOut">
              <a:rPr lang="en-US" smtClean="0"/>
              <a:t>10/5/24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D84E97C-3A6A-FE4D-8AE9-AD1AF77BDADA}"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242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16897042-8002-C348-92A2-FD9A7AEE7D17}" type="datetimeFigureOut">
              <a:rPr lang="en-US" smtClean="0"/>
              <a:t>10/5/24</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BD84E97C-3A6A-FE4D-8AE9-AD1AF77BDADA}"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9633150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E0178-85A8-2E8B-8BE7-E070E44955C9}"/>
              </a:ext>
            </a:extLst>
          </p:cNvPr>
          <p:cNvSpPr>
            <a:spLocks noGrp="1"/>
          </p:cNvSpPr>
          <p:nvPr>
            <p:ph type="ctrTitle"/>
          </p:nvPr>
        </p:nvSpPr>
        <p:spPr/>
        <p:txBody>
          <a:bodyPr/>
          <a:lstStyle/>
          <a:p>
            <a:r>
              <a:rPr lang="en-US" dirty="0"/>
              <a:t>MOD Spend Analysis</a:t>
            </a:r>
          </a:p>
        </p:txBody>
      </p:sp>
      <p:sp>
        <p:nvSpPr>
          <p:cNvPr id="3" name="Subtitle 2">
            <a:extLst>
              <a:ext uri="{FF2B5EF4-FFF2-40B4-BE49-F238E27FC236}">
                <a16:creationId xmlns:a16="http://schemas.microsoft.com/office/drawing/2014/main" id="{F255804D-AC1A-0246-03D9-6F38FE4A78C3}"/>
              </a:ext>
            </a:extLst>
          </p:cNvPr>
          <p:cNvSpPr>
            <a:spLocks noGrp="1"/>
          </p:cNvSpPr>
          <p:nvPr>
            <p:ph type="subTitle" idx="1"/>
          </p:nvPr>
        </p:nvSpPr>
        <p:spPr/>
        <p:txBody>
          <a:bodyPr/>
          <a:lstStyle/>
          <a:p>
            <a:r>
              <a:rPr lang="en-US" dirty="0"/>
              <a:t>Prakash Hari Prasad</a:t>
            </a:r>
          </a:p>
          <a:p>
            <a:endParaRPr lang="en-US" dirty="0"/>
          </a:p>
        </p:txBody>
      </p:sp>
    </p:spTree>
    <p:extLst>
      <p:ext uri="{BB962C8B-B14F-4D97-AF65-F5344CB8AC3E}">
        <p14:creationId xmlns:p14="http://schemas.microsoft.com/office/powerpoint/2010/main" val="4252022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1F8A90-BF18-DC57-682B-2ACB378CFB33}"/>
              </a:ext>
            </a:extLst>
          </p:cNvPr>
          <p:cNvPicPr>
            <a:picLocks noChangeAspect="1"/>
          </p:cNvPicPr>
          <p:nvPr/>
        </p:nvPicPr>
        <p:blipFill>
          <a:blip r:embed="rId2"/>
          <a:stretch>
            <a:fillRect/>
          </a:stretch>
        </p:blipFill>
        <p:spPr>
          <a:xfrm>
            <a:off x="779273" y="341862"/>
            <a:ext cx="8833104" cy="6307857"/>
          </a:xfrm>
          <a:prstGeom prst="rect">
            <a:avLst/>
          </a:prstGeom>
        </p:spPr>
      </p:pic>
    </p:spTree>
    <p:extLst>
      <p:ext uri="{BB962C8B-B14F-4D97-AF65-F5344CB8AC3E}">
        <p14:creationId xmlns:p14="http://schemas.microsoft.com/office/powerpoint/2010/main" val="1352214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77656D-CE78-73CF-8661-777542246F8E}"/>
              </a:ext>
            </a:extLst>
          </p:cNvPr>
          <p:cNvSpPr txBox="1"/>
          <p:nvPr/>
        </p:nvSpPr>
        <p:spPr>
          <a:xfrm>
            <a:off x="1354667" y="264068"/>
            <a:ext cx="6096000" cy="369332"/>
          </a:xfrm>
          <a:prstGeom prst="rect">
            <a:avLst/>
          </a:prstGeom>
          <a:noFill/>
        </p:spPr>
        <p:txBody>
          <a:bodyPr wrap="square">
            <a:spAutoFit/>
          </a:bodyPr>
          <a:lstStyle/>
          <a:p>
            <a:r>
              <a:rPr lang="en-US" dirty="0"/>
              <a:t>Invoice Analysis</a:t>
            </a:r>
          </a:p>
        </p:txBody>
      </p:sp>
      <p:pic>
        <p:nvPicPr>
          <p:cNvPr id="4" name="Picture 3">
            <a:extLst>
              <a:ext uri="{FF2B5EF4-FFF2-40B4-BE49-F238E27FC236}">
                <a16:creationId xmlns:a16="http://schemas.microsoft.com/office/drawing/2014/main" id="{C42885D7-4399-8705-A100-13025689F8F3}"/>
              </a:ext>
            </a:extLst>
          </p:cNvPr>
          <p:cNvPicPr>
            <a:picLocks noChangeAspect="1"/>
          </p:cNvPicPr>
          <p:nvPr/>
        </p:nvPicPr>
        <p:blipFill>
          <a:blip r:embed="rId3"/>
          <a:stretch>
            <a:fillRect/>
          </a:stretch>
        </p:blipFill>
        <p:spPr>
          <a:xfrm>
            <a:off x="1354667" y="633400"/>
            <a:ext cx="9660466" cy="6123000"/>
          </a:xfrm>
          <a:prstGeom prst="rect">
            <a:avLst/>
          </a:prstGeom>
        </p:spPr>
      </p:pic>
    </p:spTree>
    <p:extLst>
      <p:ext uri="{BB962C8B-B14F-4D97-AF65-F5344CB8AC3E}">
        <p14:creationId xmlns:p14="http://schemas.microsoft.com/office/powerpoint/2010/main" val="1385909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7D2199-866A-2FBB-BB99-180055C5DF9E}"/>
              </a:ext>
            </a:extLst>
          </p:cNvPr>
          <p:cNvSpPr txBox="1"/>
          <p:nvPr/>
        </p:nvSpPr>
        <p:spPr>
          <a:xfrm>
            <a:off x="1032933" y="154001"/>
            <a:ext cx="6096000" cy="369332"/>
          </a:xfrm>
          <a:prstGeom prst="rect">
            <a:avLst/>
          </a:prstGeom>
          <a:noFill/>
        </p:spPr>
        <p:txBody>
          <a:bodyPr wrap="square">
            <a:spAutoFit/>
          </a:bodyPr>
          <a:lstStyle/>
          <a:p>
            <a:r>
              <a:rPr lang="en-US" dirty="0"/>
              <a:t>Supplier Analysis</a:t>
            </a:r>
          </a:p>
        </p:txBody>
      </p:sp>
      <p:sp>
        <p:nvSpPr>
          <p:cNvPr id="5" name="TextBox 4">
            <a:extLst>
              <a:ext uri="{FF2B5EF4-FFF2-40B4-BE49-F238E27FC236}">
                <a16:creationId xmlns:a16="http://schemas.microsoft.com/office/drawing/2014/main" id="{96B5D19D-580C-8553-A2CE-AE5593256780}"/>
              </a:ext>
            </a:extLst>
          </p:cNvPr>
          <p:cNvSpPr txBox="1"/>
          <p:nvPr/>
        </p:nvSpPr>
        <p:spPr>
          <a:xfrm>
            <a:off x="1380067" y="523333"/>
            <a:ext cx="4419600" cy="369332"/>
          </a:xfrm>
          <a:prstGeom prst="rect">
            <a:avLst/>
          </a:prstGeom>
          <a:noFill/>
        </p:spPr>
        <p:txBody>
          <a:bodyPr wrap="square" rtlCol="0">
            <a:spAutoFit/>
          </a:bodyPr>
          <a:lstStyle/>
          <a:p>
            <a:r>
              <a:rPr lang="en-US" dirty="0"/>
              <a:t>Overview</a:t>
            </a:r>
          </a:p>
        </p:txBody>
      </p:sp>
      <p:pic>
        <p:nvPicPr>
          <p:cNvPr id="6" name="Picture 5">
            <a:extLst>
              <a:ext uri="{FF2B5EF4-FFF2-40B4-BE49-F238E27FC236}">
                <a16:creationId xmlns:a16="http://schemas.microsoft.com/office/drawing/2014/main" id="{09426AD9-2107-B9A9-BF98-4BB0B34CD0DC}"/>
              </a:ext>
            </a:extLst>
          </p:cNvPr>
          <p:cNvPicPr>
            <a:picLocks noChangeAspect="1"/>
          </p:cNvPicPr>
          <p:nvPr/>
        </p:nvPicPr>
        <p:blipFill>
          <a:blip r:embed="rId2"/>
          <a:stretch>
            <a:fillRect/>
          </a:stretch>
        </p:blipFill>
        <p:spPr>
          <a:xfrm>
            <a:off x="1447799" y="892665"/>
            <a:ext cx="9186333" cy="5660762"/>
          </a:xfrm>
          <a:prstGeom prst="rect">
            <a:avLst/>
          </a:prstGeom>
        </p:spPr>
      </p:pic>
    </p:spTree>
    <p:extLst>
      <p:ext uri="{BB962C8B-B14F-4D97-AF65-F5344CB8AC3E}">
        <p14:creationId xmlns:p14="http://schemas.microsoft.com/office/powerpoint/2010/main" val="3242719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C4363D-62BE-8D33-7A02-C16B234F93D0}"/>
              </a:ext>
            </a:extLst>
          </p:cNvPr>
          <p:cNvPicPr>
            <a:picLocks noChangeAspect="1"/>
          </p:cNvPicPr>
          <p:nvPr/>
        </p:nvPicPr>
        <p:blipFill>
          <a:blip r:embed="rId2"/>
          <a:stretch>
            <a:fillRect/>
          </a:stretch>
        </p:blipFill>
        <p:spPr>
          <a:xfrm>
            <a:off x="1363133" y="681596"/>
            <a:ext cx="7772400" cy="6087474"/>
          </a:xfrm>
          <a:prstGeom prst="rect">
            <a:avLst/>
          </a:prstGeom>
        </p:spPr>
      </p:pic>
    </p:spTree>
    <p:extLst>
      <p:ext uri="{BB962C8B-B14F-4D97-AF65-F5344CB8AC3E}">
        <p14:creationId xmlns:p14="http://schemas.microsoft.com/office/powerpoint/2010/main" val="3140642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7500F0-AC3B-CAE1-CC46-9A9E791772A2}"/>
              </a:ext>
            </a:extLst>
          </p:cNvPr>
          <p:cNvSpPr txBox="1"/>
          <p:nvPr/>
        </p:nvSpPr>
        <p:spPr>
          <a:xfrm>
            <a:off x="1092200" y="221734"/>
            <a:ext cx="6096000" cy="369332"/>
          </a:xfrm>
          <a:prstGeom prst="rect">
            <a:avLst/>
          </a:prstGeom>
          <a:noFill/>
        </p:spPr>
        <p:txBody>
          <a:bodyPr wrap="square">
            <a:spAutoFit/>
          </a:bodyPr>
          <a:lstStyle/>
          <a:p>
            <a:r>
              <a:rPr lang="en-US" dirty="0"/>
              <a:t>Supplier Analysis</a:t>
            </a:r>
          </a:p>
        </p:txBody>
      </p:sp>
      <p:sp>
        <p:nvSpPr>
          <p:cNvPr id="5" name="TextBox 4">
            <a:extLst>
              <a:ext uri="{FF2B5EF4-FFF2-40B4-BE49-F238E27FC236}">
                <a16:creationId xmlns:a16="http://schemas.microsoft.com/office/drawing/2014/main" id="{0EDE660D-1A15-29DA-EE8B-13CE77F0D0DB}"/>
              </a:ext>
            </a:extLst>
          </p:cNvPr>
          <p:cNvSpPr txBox="1"/>
          <p:nvPr/>
        </p:nvSpPr>
        <p:spPr>
          <a:xfrm>
            <a:off x="1270000" y="591066"/>
            <a:ext cx="6096000" cy="369332"/>
          </a:xfrm>
          <a:prstGeom prst="rect">
            <a:avLst/>
          </a:prstGeom>
          <a:noFill/>
        </p:spPr>
        <p:txBody>
          <a:bodyPr wrap="square">
            <a:spAutoFit/>
          </a:bodyPr>
          <a:lstStyle/>
          <a:p>
            <a:r>
              <a:rPr lang="en-US" dirty="0"/>
              <a:t>Strategic vendors</a:t>
            </a:r>
          </a:p>
        </p:txBody>
      </p:sp>
      <p:pic>
        <p:nvPicPr>
          <p:cNvPr id="6" name="Picture 5">
            <a:extLst>
              <a:ext uri="{FF2B5EF4-FFF2-40B4-BE49-F238E27FC236}">
                <a16:creationId xmlns:a16="http://schemas.microsoft.com/office/drawing/2014/main" id="{31BE872E-84B0-6530-5E4C-FF2F5B36EAAD}"/>
              </a:ext>
            </a:extLst>
          </p:cNvPr>
          <p:cNvPicPr>
            <a:picLocks noChangeAspect="1"/>
          </p:cNvPicPr>
          <p:nvPr/>
        </p:nvPicPr>
        <p:blipFill>
          <a:blip r:embed="rId2"/>
          <a:stretch>
            <a:fillRect/>
          </a:stretch>
        </p:blipFill>
        <p:spPr>
          <a:xfrm>
            <a:off x="1270000" y="960398"/>
            <a:ext cx="9067800" cy="5592802"/>
          </a:xfrm>
          <a:prstGeom prst="rect">
            <a:avLst/>
          </a:prstGeom>
        </p:spPr>
      </p:pic>
    </p:spTree>
    <p:extLst>
      <p:ext uri="{BB962C8B-B14F-4D97-AF65-F5344CB8AC3E}">
        <p14:creationId xmlns:p14="http://schemas.microsoft.com/office/powerpoint/2010/main" val="3269366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F07861-1228-10A9-4F93-ECBD76E44DF0}"/>
              </a:ext>
            </a:extLst>
          </p:cNvPr>
          <p:cNvPicPr>
            <a:picLocks noChangeAspect="1"/>
          </p:cNvPicPr>
          <p:nvPr/>
        </p:nvPicPr>
        <p:blipFill>
          <a:blip r:embed="rId2"/>
          <a:stretch>
            <a:fillRect/>
          </a:stretch>
        </p:blipFill>
        <p:spPr>
          <a:xfrm>
            <a:off x="852055" y="821395"/>
            <a:ext cx="8558645" cy="5795244"/>
          </a:xfrm>
          <a:prstGeom prst="rect">
            <a:avLst/>
          </a:prstGeom>
        </p:spPr>
      </p:pic>
      <p:sp>
        <p:nvSpPr>
          <p:cNvPr id="4" name="TextBox 3">
            <a:extLst>
              <a:ext uri="{FF2B5EF4-FFF2-40B4-BE49-F238E27FC236}">
                <a16:creationId xmlns:a16="http://schemas.microsoft.com/office/drawing/2014/main" id="{609F9B3C-DEC1-6E03-F335-6300AEA9E2A9}"/>
              </a:ext>
            </a:extLst>
          </p:cNvPr>
          <p:cNvSpPr txBox="1"/>
          <p:nvPr/>
        </p:nvSpPr>
        <p:spPr>
          <a:xfrm>
            <a:off x="1272887" y="241361"/>
            <a:ext cx="6099462" cy="369332"/>
          </a:xfrm>
          <a:prstGeom prst="rect">
            <a:avLst/>
          </a:prstGeom>
          <a:noFill/>
        </p:spPr>
        <p:txBody>
          <a:bodyPr wrap="square">
            <a:spAutoFit/>
          </a:bodyPr>
          <a:lstStyle/>
          <a:p>
            <a:r>
              <a:rPr lang="en-US" dirty="0"/>
              <a:t>Expense Type Analysis</a:t>
            </a:r>
          </a:p>
        </p:txBody>
      </p:sp>
    </p:spTree>
    <p:extLst>
      <p:ext uri="{BB962C8B-B14F-4D97-AF65-F5344CB8AC3E}">
        <p14:creationId xmlns:p14="http://schemas.microsoft.com/office/powerpoint/2010/main" val="2430585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9FEC-00F8-FD24-76B5-2B79D224288F}"/>
              </a:ext>
            </a:extLst>
          </p:cNvPr>
          <p:cNvSpPr>
            <a:spLocks noGrp="1"/>
          </p:cNvSpPr>
          <p:nvPr>
            <p:ph type="title"/>
          </p:nvPr>
        </p:nvSpPr>
        <p:spPr>
          <a:xfrm>
            <a:off x="1371600" y="685800"/>
            <a:ext cx="9601200" cy="571500"/>
          </a:xfrm>
        </p:spPr>
        <p:txBody>
          <a:bodyPr>
            <a:normAutofit/>
          </a:bodyPr>
          <a:lstStyle/>
          <a:p>
            <a:r>
              <a:rPr lang="en-US" sz="2000" b="1" dirty="0"/>
              <a:t>Risk and Risk Management in UK Defense(MOD):</a:t>
            </a:r>
          </a:p>
        </p:txBody>
      </p:sp>
      <p:sp>
        <p:nvSpPr>
          <p:cNvPr id="3" name="Content Placeholder 2">
            <a:extLst>
              <a:ext uri="{FF2B5EF4-FFF2-40B4-BE49-F238E27FC236}">
                <a16:creationId xmlns:a16="http://schemas.microsoft.com/office/drawing/2014/main" id="{B72B9924-3D52-407A-615F-FB7CF6CC1E56}"/>
              </a:ext>
            </a:extLst>
          </p:cNvPr>
          <p:cNvSpPr>
            <a:spLocks noGrp="1"/>
          </p:cNvSpPr>
          <p:nvPr>
            <p:ph idx="1"/>
          </p:nvPr>
        </p:nvSpPr>
        <p:spPr>
          <a:xfrm>
            <a:off x="1371600" y="1080655"/>
            <a:ext cx="6539345" cy="4786745"/>
          </a:xfrm>
        </p:spPr>
        <p:txBody>
          <a:bodyPr>
            <a:normAutofit/>
          </a:bodyPr>
          <a:lstStyle/>
          <a:p>
            <a:pPr marL="0" indent="0">
              <a:buNone/>
            </a:pPr>
            <a:r>
              <a:rPr lang="en-IN" dirty="0"/>
              <a:t>Risk makes up a substantial part of the procurement activities in UK defence contracts, especially due to the magnitude of defence projects</a:t>
            </a:r>
          </a:p>
          <a:p>
            <a:pPr marL="0" indent="0">
              <a:buNone/>
            </a:pPr>
            <a:r>
              <a:rPr lang="en-IN" dirty="0"/>
              <a:t>Key Risks in UK Defence Procurement:</a:t>
            </a:r>
          </a:p>
          <a:p>
            <a:pPr marL="0" indent="0">
              <a:buNone/>
            </a:pPr>
            <a:r>
              <a:rPr lang="en-IN" dirty="0"/>
              <a:t>Financial Risks:</a:t>
            </a:r>
          </a:p>
          <a:p>
            <a:pPr algn="just"/>
            <a:r>
              <a:rPr lang="en-IN" sz="1400" b="1" i="1" dirty="0"/>
              <a:t>AAH PHARMACEUTICALS LTD</a:t>
            </a:r>
            <a:r>
              <a:rPr lang="en-IN" sz="1400" b="1" dirty="0"/>
              <a:t>, </a:t>
            </a:r>
            <a:r>
              <a:rPr lang="en-IN" sz="1400" dirty="0"/>
              <a:t>have a significantly higher total spend (over £1.4M). Over-reliance on a few high-spend suppliers increases vulnerability in case of supplier issues or financial instability. Financial Risk.</a:t>
            </a:r>
          </a:p>
          <a:p>
            <a:pPr algn="just"/>
            <a:r>
              <a:rPr lang="en-IN" sz="1400" dirty="0"/>
              <a:t>Suppliers marked as </a:t>
            </a:r>
            <a:r>
              <a:rPr lang="en-IN" sz="1400" i="1" dirty="0"/>
              <a:t>Strategic Vendors</a:t>
            </a:r>
            <a:r>
              <a:rPr lang="en-IN" sz="1400" dirty="0"/>
              <a:t>, such as </a:t>
            </a:r>
            <a:r>
              <a:rPr lang="en-IN" sz="1400" b="1" i="1" dirty="0"/>
              <a:t>ACCLIMATISE LIMITED</a:t>
            </a:r>
            <a:r>
              <a:rPr lang="en-IN" sz="1400" dirty="0"/>
              <a:t>, hold critical roles in operations.</a:t>
            </a:r>
          </a:p>
          <a:p>
            <a:pPr marL="0" indent="0" algn="just">
              <a:buNone/>
            </a:pPr>
            <a:r>
              <a:rPr lang="en-IN" dirty="0"/>
              <a:t>Mitigation:</a:t>
            </a:r>
          </a:p>
          <a:p>
            <a:pPr algn="just"/>
            <a:r>
              <a:rPr lang="en-IN" sz="1400" dirty="0"/>
              <a:t>Spread procurement across multiple suppliers to reduce dependency on high-expenditure vendors like </a:t>
            </a:r>
            <a:r>
              <a:rPr lang="en-IN" sz="1400" b="1" i="1" dirty="0"/>
              <a:t>AAH PHARMACEUTICALS LTD</a:t>
            </a:r>
            <a:r>
              <a:rPr lang="en-IN" sz="1400" dirty="0"/>
              <a:t>.</a:t>
            </a:r>
          </a:p>
          <a:p>
            <a:pPr algn="just"/>
            <a:r>
              <a:rPr lang="en-IN" sz="1400" dirty="0"/>
              <a:t>Regularly review the performance and stability of strategic vendors such as </a:t>
            </a:r>
            <a:r>
              <a:rPr lang="en-IN" sz="1400" b="1" i="1" dirty="0"/>
              <a:t>ACCLIMATISE LIMITED</a:t>
            </a:r>
            <a:r>
              <a:rPr lang="en-IN" sz="1400" b="1" dirty="0"/>
              <a:t>.</a:t>
            </a:r>
          </a:p>
          <a:p>
            <a:pPr marL="0" indent="0" algn="just">
              <a:buNone/>
            </a:pPr>
            <a:endParaRPr lang="en-IN" sz="1400" dirty="0"/>
          </a:p>
        </p:txBody>
      </p:sp>
      <p:pic>
        <p:nvPicPr>
          <p:cNvPr id="1030" name="Picture 6" descr="A visual representation of military procurement risks with no text or words. The image should depict interconnected risks such as cost overruns, technical failures, foreign exchange fluctuations, supply chain disruptions, and delivery delays. It can include elements like a blueprint of military equipment such as planes or submarines, financial symbols like bar graphs and currency symbols to indicate cost risks, a broken chain to symbolize supply chain issues, and a clock to indicate delays. The globe can represent international dependencies, but no text or words should be included.">
            <a:extLst>
              <a:ext uri="{FF2B5EF4-FFF2-40B4-BE49-F238E27FC236}">
                <a16:creationId xmlns:a16="http://schemas.microsoft.com/office/drawing/2014/main" id="{75111355-3E95-1F34-3AA2-DD4D072D1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491" y="1458190"/>
            <a:ext cx="3560618" cy="4031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837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A16A8-4B63-90CE-05FF-EC0D76F6E405}"/>
              </a:ext>
            </a:extLst>
          </p:cNvPr>
          <p:cNvSpPr>
            <a:spLocks noGrp="1"/>
          </p:cNvSpPr>
          <p:nvPr>
            <p:ph type="title"/>
          </p:nvPr>
        </p:nvSpPr>
        <p:spPr/>
        <p:txBody>
          <a:bodyPr>
            <a:normAutofit/>
          </a:bodyPr>
          <a:lstStyle/>
          <a:p>
            <a:r>
              <a:rPr lang="en-US" sz="2000" b="1" dirty="0"/>
              <a:t>Risk and Risk Management in UK Defense(MOD):</a:t>
            </a:r>
            <a:endParaRPr lang="en-US" sz="2000" dirty="0"/>
          </a:p>
        </p:txBody>
      </p:sp>
      <p:sp>
        <p:nvSpPr>
          <p:cNvPr id="3" name="Content Placeholder 2">
            <a:extLst>
              <a:ext uri="{FF2B5EF4-FFF2-40B4-BE49-F238E27FC236}">
                <a16:creationId xmlns:a16="http://schemas.microsoft.com/office/drawing/2014/main" id="{D8B356D8-792B-C15E-E106-A10EBC919520}"/>
              </a:ext>
            </a:extLst>
          </p:cNvPr>
          <p:cNvSpPr>
            <a:spLocks noGrp="1"/>
          </p:cNvSpPr>
          <p:nvPr>
            <p:ph idx="1"/>
          </p:nvPr>
        </p:nvSpPr>
        <p:spPr>
          <a:xfrm>
            <a:off x="1371600" y="1236518"/>
            <a:ext cx="7616536" cy="4630882"/>
          </a:xfrm>
        </p:spPr>
        <p:txBody>
          <a:bodyPr/>
          <a:lstStyle/>
          <a:p>
            <a:pPr marL="0" indent="0">
              <a:buNone/>
            </a:pPr>
            <a:r>
              <a:rPr lang="en-US" dirty="0"/>
              <a:t>Operational Risk:</a:t>
            </a:r>
          </a:p>
          <a:p>
            <a:pPr>
              <a:buFont typeface="Arial" panose="020B0604020202020204" pitchFamily="34" charset="0"/>
              <a:buChar char="•"/>
            </a:pPr>
            <a:r>
              <a:rPr lang="en-IN" sz="1400" dirty="0"/>
              <a:t>Suppliers such as </a:t>
            </a:r>
            <a:r>
              <a:rPr lang="en-IN" sz="1400" b="1" i="1" dirty="0"/>
              <a:t>SEFA CONTRACTORS JV</a:t>
            </a:r>
            <a:r>
              <a:rPr lang="en-IN" sz="1400" b="1" dirty="0"/>
              <a:t> </a:t>
            </a:r>
            <a:r>
              <a:rPr lang="en-IN" sz="1400" dirty="0"/>
              <a:t>(invoice value: £1,080,477.07) are critical for direct operational needs. Disruptions in their supply chain could lead to project delays or interruptions.</a:t>
            </a:r>
          </a:p>
          <a:p>
            <a:pPr>
              <a:buFont typeface="Arial" panose="020B0604020202020204" pitchFamily="34" charset="0"/>
              <a:buChar char="•"/>
            </a:pPr>
            <a:r>
              <a:rPr lang="en-IN" sz="1400" dirty="0"/>
              <a:t>Some suppliers, like </a:t>
            </a:r>
            <a:r>
              <a:rPr lang="en-IN" sz="1400" b="1" i="1" dirty="0"/>
              <a:t>Equator Catering</a:t>
            </a:r>
            <a:r>
              <a:rPr lang="en-IN" sz="1400" b="1" dirty="0"/>
              <a:t> </a:t>
            </a:r>
            <a:r>
              <a:rPr lang="en-IN" sz="1400" dirty="0"/>
              <a:t>(invoice value: £32,740.50), may not be classified as strategic, but delays in their services could impact other operations.</a:t>
            </a:r>
          </a:p>
          <a:p>
            <a:pPr marL="0" indent="0">
              <a:buNone/>
            </a:pPr>
            <a:r>
              <a:rPr lang="en-IN" dirty="0"/>
              <a:t>Mitigation:</a:t>
            </a:r>
          </a:p>
          <a:p>
            <a:pPr>
              <a:buFont typeface="Arial" panose="020B0604020202020204" pitchFamily="34" charset="0"/>
              <a:buChar char="•"/>
            </a:pPr>
            <a:r>
              <a:rPr lang="en-IN" sz="1400" dirty="0"/>
              <a:t>Supplier Contingency Plans: Create Partnerships with backup suppliers in order to satisfy such requirement if need arises</a:t>
            </a:r>
          </a:p>
          <a:p>
            <a:pPr>
              <a:buFont typeface="Arial" panose="020B0604020202020204" pitchFamily="34" charset="0"/>
              <a:buChar char="•"/>
            </a:pPr>
            <a:r>
              <a:rPr lang="en-IN" sz="1400" dirty="0"/>
              <a:t>Inventory Buffering: Hold reserve certain critical items procured from critical suppliers who are strategically located </a:t>
            </a:r>
          </a:p>
        </p:txBody>
      </p:sp>
      <p:pic>
        <p:nvPicPr>
          <p:cNvPr id="2050" name="Picture 2" descr="Military Faces Challenges in its Supply Chain | Supply &amp; Demand Chain  Executive">
            <a:extLst>
              <a:ext uri="{FF2B5EF4-FFF2-40B4-BE49-F238E27FC236}">
                <a16:creationId xmlns:a16="http://schemas.microsoft.com/office/drawing/2014/main" id="{CE617ACB-B528-D578-659D-AB418FEB0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3218" y="1842654"/>
            <a:ext cx="2576945" cy="341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05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BE13-A4F7-C079-56FC-E048517689AF}"/>
              </a:ext>
            </a:extLst>
          </p:cNvPr>
          <p:cNvSpPr>
            <a:spLocks noGrp="1"/>
          </p:cNvSpPr>
          <p:nvPr>
            <p:ph type="title"/>
          </p:nvPr>
        </p:nvSpPr>
        <p:spPr/>
        <p:txBody>
          <a:bodyPr>
            <a:normAutofit/>
          </a:bodyPr>
          <a:lstStyle/>
          <a:p>
            <a:r>
              <a:rPr lang="en-US" sz="2000" b="1" dirty="0"/>
              <a:t>Risk and Risk Management in UK Defense(MOD):</a:t>
            </a:r>
            <a:endParaRPr lang="en-US" sz="2000" dirty="0"/>
          </a:p>
        </p:txBody>
      </p:sp>
      <p:sp>
        <p:nvSpPr>
          <p:cNvPr id="3" name="Content Placeholder 2">
            <a:extLst>
              <a:ext uri="{FF2B5EF4-FFF2-40B4-BE49-F238E27FC236}">
                <a16:creationId xmlns:a16="http://schemas.microsoft.com/office/drawing/2014/main" id="{3A1ADE51-3A77-2EEB-B642-E06083D12F76}"/>
              </a:ext>
            </a:extLst>
          </p:cNvPr>
          <p:cNvSpPr>
            <a:spLocks noGrp="1"/>
          </p:cNvSpPr>
          <p:nvPr>
            <p:ph idx="1"/>
          </p:nvPr>
        </p:nvSpPr>
        <p:spPr>
          <a:xfrm>
            <a:off x="1371600" y="1132609"/>
            <a:ext cx="6878782" cy="4734791"/>
          </a:xfrm>
        </p:spPr>
        <p:txBody>
          <a:bodyPr/>
          <a:lstStyle/>
          <a:p>
            <a:pPr marL="0" indent="0">
              <a:buNone/>
            </a:pPr>
            <a:r>
              <a:rPr lang="en-US" dirty="0"/>
              <a:t>Cybersecurity Risks:</a:t>
            </a:r>
          </a:p>
          <a:p>
            <a:pPr>
              <a:buFont typeface="Arial" panose="020B0604020202020204" pitchFamily="34" charset="0"/>
              <a:buChar char="•"/>
            </a:pPr>
            <a:r>
              <a:rPr lang="en-IN" sz="1400" dirty="0"/>
              <a:t>Data Breach-Strategic suppliers like </a:t>
            </a:r>
            <a:r>
              <a:rPr lang="en-IN" sz="1400" b="1" i="1" dirty="0"/>
              <a:t>AAH PHARMACEUTICALS LTD</a:t>
            </a:r>
            <a:r>
              <a:rPr lang="en-IN" sz="1400" b="1" dirty="0"/>
              <a:t> </a:t>
            </a:r>
            <a:r>
              <a:rPr lang="en-IN" sz="1400" dirty="0"/>
              <a:t>(total spend: £1,441,911.02) handle critical healthcare procurement, and a data breach in their system could expose sensitive procurement data, including contract details, prices, and health-related supply chains.</a:t>
            </a:r>
          </a:p>
          <a:p>
            <a:pPr>
              <a:buFont typeface="Arial" panose="020B0604020202020204" pitchFamily="34" charset="0"/>
              <a:buChar char="•"/>
            </a:pPr>
            <a:r>
              <a:rPr lang="en-IN" sz="1400" dirty="0"/>
              <a:t>Strategic suppliers like </a:t>
            </a:r>
            <a:r>
              <a:rPr lang="en-IN" sz="1400" b="1" i="1" dirty="0"/>
              <a:t>ABBOTT LABORATORIES LIMITED</a:t>
            </a:r>
            <a:r>
              <a:rPr lang="en-IN" sz="1400" b="1" dirty="0"/>
              <a:t> </a:t>
            </a:r>
            <a:r>
              <a:rPr lang="en-IN" sz="1400" dirty="0"/>
              <a:t>(total spend: £38,103.92) are involved in supplying critical medical equipment. Operations may be affected by complications or delays in the procurement process if their supply chain systems are compromised.</a:t>
            </a:r>
          </a:p>
          <a:p>
            <a:pPr marL="0" indent="0">
              <a:buNone/>
            </a:pPr>
            <a:r>
              <a:rPr lang="en-IN" dirty="0"/>
              <a:t>Mitigations:</a:t>
            </a:r>
          </a:p>
          <a:p>
            <a:pPr>
              <a:buFont typeface="Arial" panose="020B0604020202020204" pitchFamily="34" charset="0"/>
              <a:buChar char="•"/>
            </a:pPr>
            <a:r>
              <a:rPr lang="en-IN" sz="1400" dirty="0"/>
              <a:t>Conduct annual cybersecurity audits for strategic vendors like</a:t>
            </a:r>
            <a:r>
              <a:rPr lang="en-IN" sz="1400" b="1" i="1" dirty="0"/>
              <a:t> AAH PHARMACEUTICALS LTD </a:t>
            </a:r>
            <a:r>
              <a:rPr lang="en-IN" sz="1400" dirty="0"/>
              <a:t>to ensure compliance with industry security standards.</a:t>
            </a:r>
          </a:p>
          <a:p>
            <a:pPr>
              <a:buFont typeface="Arial" panose="020B0604020202020204" pitchFamily="34" charset="0"/>
              <a:buChar char="•"/>
            </a:pPr>
            <a:r>
              <a:rPr lang="en-IN" sz="1400" dirty="0"/>
              <a:t>Continuously assess the cybersecurity risks within the supply chains of strategic vendors like </a:t>
            </a:r>
            <a:r>
              <a:rPr lang="en-IN" sz="1400" b="1" i="1" dirty="0"/>
              <a:t>ABBOTT LABORATORIES</a:t>
            </a:r>
            <a:r>
              <a:rPr lang="en-IN" sz="1400" dirty="0"/>
              <a:t>. This includes evaluating how they manage third-party suppliers and their exposure to cyber risks. </a:t>
            </a:r>
            <a:endParaRPr lang="en-US" sz="1400" dirty="0"/>
          </a:p>
          <a:p>
            <a:pPr marL="0" indent="0">
              <a:buNone/>
            </a:pPr>
            <a:endParaRPr lang="en-US" dirty="0"/>
          </a:p>
        </p:txBody>
      </p:sp>
      <p:pic>
        <p:nvPicPr>
          <p:cNvPr id="3074" name="Picture 2" descr="Supply Chain Management Solutions Defense &amp; Military Supply Chains">
            <a:extLst>
              <a:ext uri="{FF2B5EF4-FFF2-40B4-BE49-F238E27FC236}">
                <a16:creationId xmlns:a16="http://schemas.microsoft.com/office/drawing/2014/main" id="{25001959-306B-51B9-3700-53116F4C2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4290" y="1503218"/>
            <a:ext cx="3671455" cy="318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201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9E51F-388F-833D-E268-F30EE062BD2A}"/>
              </a:ext>
            </a:extLst>
          </p:cNvPr>
          <p:cNvSpPr>
            <a:spLocks noGrp="1"/>
          </p:cNvSpPr>
          <p:nvPr>
            <p:ph type="title"/>
          </p:nvPr>
        </p:nvSpPr>
        <p:spPr>
          <a:xfrm>
            <a:off x="1371600" y="685800"/>
            <a:ext cx="3282695" cy="1485900"/>
          </a:xfrm>
        </p:spPr>
        <p:txBody>
          <a:bodyPr>
            <a:normAutofit/>
          </a:bodyPr>
          <a:lstStyle/>
          <a:p>
            <a:r>
              <a:rPr lang="en-US"/>
              <a:t>Key Insights</a:t>
            </a:r>
          </a:p>
        </p:txBody>
      </p:sp>
      <p:sp>
        <p:nvSpPr>
          <p:cNvPr id="3" name="Content Placeholder 2">
            <a:extLst>
              <a:ext uri="{FF2B5EF4-FFF2-40B4-BE49-F238E27FC236}">
                <a16:creationId xmlns:a16="http://schemas.microsoft.com/office/drawing/2014/main" id="{EFF12546-4D3E-8FE1-BE70-64018D61BBBF}"/>
              </a:ext>
            </a:extLst>
          </p:cNvPr>
          <p:cNvSpPr>
            <a:spLocks noGrp="1"/>
          </p:cNvSpPr>
          <p:nvPr>
            <p:ph idx="1"/>
          </p:nvPr>
        </p:nvSpPr>
        <p:spPr>
          <a:xfrm>
            <a:off x="1205345" y="1541957"/>
            <a:ext cx="5590310" cy="4325443"/>
          </a:xfrm>
        </p:spPr>
        <p:txBody>
          <a:bodyPr>
            <a:normAutofit/>
          </a:bodyPr>
          <a:lstStyle/>
          <a:p>
            <a:pPr marL="0" indent="0">
              <a:buNone/>
            </a:pPr>
            <a:r>
              <a:rPr lang="en-IN" sz="1200" b="1" dirty="0"/>
              <a:t>Top Suppliers are not diverse in Strategic Spend: </a:t>
            </a:r>
          </a:p>
          <a:p>
            <a:pPr marL="0" indent="0" algn="just">
              <a:buNone/>
            </a:pPr>
            <a:r>
              <a:rPr lang="en-IN" sz="1200" dirty="0"/>
              <a:t>Despite the high influenceable spend with </a:t>
            </a:r>
            <a:r>
              <a:rPr lang="en-IN" sz="1200" b="1" i="1" dirty="0"/>
              <a:t>VT FLAGSHIP LTD </a:t>
            </a:r>
            <a:r>
              <a:rPr lang="en-IN" sz="1200" dirty="0"/>
              <a:t>and </a:t>
            </a:r>
            <a:r>
              <a:rPr lang="en-IN" sz="1200" b="1" i="1" dirty="0"/>
              <a:t>QINETIQ LIMITED</a:t>
            </a:r>
            <a:r>
              <a:rPr lang="en-IN" sz="1200" dirty="0"/>
              <a:t>, there would appear a lack of diversity within this strategic spend. It, therefore, follows that while the Ministry over-relies on a few suppliers, it hasn't integrated them appropriately for longer-term value creation.</a:t>
            </a:r>
          </a:p>
          <a:p>
            <a:pPr marL="0" indent="0">
              <a:buNone/>
            </a:pPr>
            <a:r>
              <a:rPr lang="en-IN" sz="1200" b="1" dirty="0"/>
              <a:t>Poor Utilization of Strategic Spend Opportunities:</a:t>
            </a:r>
          </a:p>
          <a:p>
            <a:pPr marL="0" indent="0" algn="just">
              <a:buNone/>
            </a:pPr>
            <a:r>
              <a:rPr lang="en-IN" sz="1200" b="1" i="1" dirty="0"/>
              <a:t>Flagship Ltd. </a:t>
            </a:r>
            <a:r>
              <a:rPr lang="en-IN" sz="1200" dirty="0"/>
              <a:t>and </a:t>
            </a:r>
            <a:r>
              <a:rPr lang="en-IN" sz="1200" b="1" i="1" dirty="0"/>
              <a:t>Debut Services Ltd.</a:t>
            </a:r>
            <a:r>
              <a:rPr lang="en-IN" sz="1200" dirty="0"/>
              <a:t> have large influenceable spend with lower strategic investment. In other words, though they are operationally important, they are not being leveraged for strategic value, leaving cost savings and innovation opportunities on the table. </a:t>
            </a:r>
          </a:p>
          <a:p>
            <a:pPr marL="0" indent="0">
              <a:buNone/>
            </a:pPr>
            <a:r>
              <a:rPr lang="en-IN" sz="1200" b="1" dirty="0"/>
              <a:t>Vendor Spend Balance:</a:t>
            </a:r>
          </a:p>
          <a:p>
            <a:pPr marL="0" indent="0" algn="just">
              <a:buNone/>
            </a:pPr>
            <a:r>
              <a:rPr lang="en-IN" sz="1200" dirty="0"/>
              <a:t>The percentage of the total spend that vendors like </a:t>
            </a:r>
            <a:r>
              <a:rPr lang="en-IN" sz="1200" b="1" i="1" dirty="0"/>
              <a:t>QINETIQ LIMITED </a:t>
            </a:r>
            <a:r>
              <a:rPr lang="en-IN" sz="1200" dirty="0"/>
              <a:t>and </a:t>
            </a:r>
            <a:r>
              <a:rPr lang="en-IN" sz="1200" b="1" i="1" dirty="0"/>
              <a:t>VT FLAGSHIP LTD </a:t>
            </a:r>
            <a:r>
              <a:rPr lang="en-IN" sz="1200" dirty="0"/>
              <a:t>consume reveals overdependence on one or a small group of vendors. This, of course, can result in some over-reliance on the same suppliers, leading to price power disadvantages, reduced negotiating flexibility, and making the organization taken by surprise if there is supply chain disruption</a:t>
            </a:r>
            <a:endParaRPr lang="en-IN" sz="1200" b="1" dirty="0"/>
          </a:p>
          <a:p>
            <a:pPr marL="0" indent="0">
              <a:buNone/>
            </a:pPr>
            <a:endParaRPr lang="en-US" sz="800" b="1" dirty="0"/>
          </a:p>
        </p:txBody>
      </p:sp>
      <p:pic>
        <p:nvPicPr>
          <p:cNvPr id="4100" name="Picture 4" descr="Defence sustainable procurement | Frazer-Nash Consultancy">
            <a:extLst>
              <a:ext uri="{FF2B5EF4-FFF2-40B4-BE49-F238E27FC236}">
                <a16:creationId xmlns:a16="http://schemas.microsoft.com/office/drawing/2014/main" id="{92D7A910-4A0F-B733-95CF-2B4C1B4D4D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29500" y="1541957"/>
            <a:ext cx="4119032" cy="2905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687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9903A-E7DA-DFB1-E417-7B3D4217609A}"/>
              </a:ext>
            </a:extLst>
          </p:cNvPr>
          <p:cNvSpPr>
            <a:spLocks noGrp="1"/>
          </p:cNvSpPr>
          <p:nvPr>
            <p:ph type="title"/>
          </p:nvPr>
        </p:nvSpPr>
        <p:spPr>
          <a:xfrm>
            <a:off x="1295400" y="419100"/>
            <a:ext cx="9601200" cy="364959"/>
          </a:xfrm>
        </p:spPr>
        <p:txBody>
          <a:bodyPr>
            <a:noAutofit/>
          </a:bodyPr>
          <a:lstStyle/>
          <a:p>
            <a:r>
              <a:rPr lang="en-US" sz="3600" dirty="0"/>
              <a:t>Table of Contents</a:t>
            </a:r>
          </a:p>
        </p:txBody>
      </p:sp>
      <p:sp>
        <p:nvSpPr>
          <p:cNvPr id="3" name="Content Placeholder 2">
            <a:extLst>
              <a:ext uri="{FF2B5EF4-FFF2-40B4-BE49-F238E27FC236}">
                <a16:creationId xmlns:a16="http://schemas.microsoft.com/office/drawing/2014/main" id="{2DEB08A6-01FC-FEA8-CF1B-ACE5D9AB1067}"/>
              </a:ext>
            </a:extLst>
          </p:cNvPr>
          <p:cNvSpPr>
            <a:spLocks noGrp="1"/>
          </p:cNvSpPr>
          <p:nvPr>
            <p:ph idx="1"/>
          </p:nvPr>
        </p:nvSpPr>
        <p:spPr>
          <a:xfrm>
            <a:off x="1295400" y="990600"/>
            <a:ext cx="9601200" cy="5630141"/>
          </a:xfrm>
        </p:spPr>
        <p:txBody>
          <a:bodyPr>
            <a:normAutofit lnSpcReduction="10000"/>
          </a:bodyPr>
          <a:lstStyle/>
          <a:p>
            <a:pPr marL="457200" indent="-457200">
              <a:buFont typeface="+mj-lt"/>
              <a:buAutoNum type="arabicPeriod"/>
            </a:pPr>
            <a:r>
              <a:rPr lang="en-US" sz="1600" dirty="0"/>
              <a:t>Introduction and Overview</a:t>
            </a:r>
          </a:p>
          <a:p>
            <a:pPr marL="457200" indent="-457200">
              <a:buFont typeface="+mj-lt"/>
              <a:buAutoNum type="arabicPeriod"/>
            </a:pPr>
            <a:r>
              <a:rPr lang="en-US" sz="1600" dirty="0"/>
              <a:t>General Observations</a:t>
            </a:r>
          </a:p>
          <a:p>
            <a:pPr marL="457200" indent="-457200">
              <a:buFont typeface="+mj-lt"/>
              <a:buAutoNum type="arabicPeriod"/>
            </a:pPr>
            <a:r>
              <a:rPr lang="en-US" sz="1600" dirty="0"/>
              <a:t>Classifications</a:t>
            </a:r>
          </a:p>
          <a:p>
            <a:pPr marL="987552" lvl="1" indent="-457200">
              <a:buFont typeface="+mj-lt"/>
              <a:buAutoNum type="arabicPeriod"/>
            </a:pPr>
            <a:r>
              <a:rPr lang="en-US" sz="1600" dirty="0"/>
              <a:t>Expense Type</a:t>
            </a:r>
          </a:p>
          <a:p>
            <a:pPr marL="987552" lvl="1" indent="-457200">
              <a:buFont typeface="+mj-lt"/>
              <a:buAutoNum type="arabicPeriod"/>
            </a:pPr>
            <a:r>
              <a:rPr lang="en-US" sz="1600" dirty="0"/>
              <a:t>Spend Type and Supplier Type</a:t>
            </a:r>
          </a:p>
          <a:p>
            <a:pPr marL="457200" indent="-457200">
              <a:buFont typeface="+mj-lt"/>
              <a:buAutoNum type="arabicPeriod"/>
            </a:pPr>
            <a:r>
              <a:rPr lang="en-US" sz="1600" dirty="0"/>
              <a:t>Spend Analytics</a:t>
            </a:r>
          </a:p>
          <a:p>
            <a:pPr marL="987552" lvl="1" indent="-457200">
              <a:buFont typeface="+mj-lt"/>
              <a:buAutoNum type="arabicPeriod"/>
            </a:pPr>
            <a:r>
              <a:rPr lang="en-US" sz="1600" dirty="0"/>
              <a:t>All Transactions</a:t>
            </a:r>
          </a:p>
          <a:p>
            <a:pPr marL="987552" lvl="1" indent="-457200">
              <a:buFont typeface="+mj-lt"/>
              <a:buAutoNum type="arabicPeriod"/>
            </a:pPr>
            <a:r>
              <a:rPr lang="en-IN" sz="1600" i="0" dirty="0">
                <a:solidFill>
                  <a:srgbClr val="000000"/>
                </a:solidFill>
                <a:effectLst/>
                <a:latin typeface="Helvetica Neue" panose="02000503000000020004" pitchFamily="2" charset="0"/>
              </a:rPr>
              <a:t>Influenceable spend</a:t>
            </a:r>
            <a:endParaRPr lang="en-US" sz="1600" dirty="0"/>
          </a:p>
          <a:p>
            <a:pPr marL="457200" indent="-457200">
              <a:buFont typeface="+mj-lt"/>
              <a:buAutoNum type="arabicPeriod"/>
            </a:pPr>
            <a:r>
              <a:rPr lang="en-IN" sz="1600" dirty="0">
                <a:solidFill>
                  <a:srgbClr val="000000"/>
                </a:solidFill>
                <a:effectLst/>
                <a:latin typeface="Helvetica Neue" panose="02000503000000020004" pitchFamily="2" charset="0"/>
              </a:rPr>
              <a:t>Invoice Analysis</a:t>
            </a:r>
          </a:p>
          <a:p>
            <a:pPr marL="457200" indent="-457200">
              <a:buFont typeface="+mj-lt"/>
              <a:buAutoNum type="arabicPeriod"/>
            </a:pPr>
            <a:r>
              <a:rPr lang="en-IN" sz="1600" dirty="0">
                <a:solidFill>
                  <a:srgbClr val="000000"/>
                </a:solidFill>
                <a:latin typeface="Helvetica Neue" panose="02000503000000020004" pitchFamily="2" charset="0"/>
              </a:rPr>
              <a:t>Supplier Analysis</a:t>
            </a:r>
          </a:p>
          <a:p>
            <a:pPr marL="987552" lvl="1" indent="-457200">
              <a:buFont typeface="+mj-lt"/>
              <a:buAutoNum type="arabicPeriod"/>
            </a:pPr>
            <a:r>
              <a:rPr lang="en-IN" sz="1600" dirty="0">
                <a:solidFill>
                  <a:srgbClr val="000000"/>
                </a:solidFill>
                <a:latin typeface="Helvetica Neue" panose="02000503000000020004" pitchFamily="2" charset="0"/>
              </a:rPr>
              <a:t>Overview</a:t>
            </a:r>
          </a:p>
          <a:p>
            <a:pPr marL="987552" lvl="1" indent="-457200">
              <a:buFont typeface="+mj-lt"/>
              <a:buAutoNum type="arabicPeriod"/>
            </a:pPr>
            <a:r>
              <a:rPr lang="en-IN" sz="1600" dirty="0">
                <a:solidFill>
                  <a:srgbClr val="000000"/>
                </a:solidFill>
                <a:latin typeface="Helvetica Neue" panose="02000503000000020004" pitchFamily="2" charset="0"/>
              </a:rPr>
              <a:t>Strategic Vendors</a:t>
            </a:r>
          </a:p>
          <a:p>
            <a:pPr marL="342900" indent="-342900">
              <a:buFont typeface="+mj-lt"/>
              <a:buAutoNum type="arabicPeriod"/>
            </a:pPr>
            <a:r>
              <a:rPr lang="en-US" sz="1600" dirty="0"/>
              <a:t>Expense Type Analysis</a:t>
            </a:r>
          </a:p>
          <a:p>
            <a:pPr marL="342900" indent="-342900">
              <a:buFont typeface="+mj-lt"/>
              <a:buAutoNum type="arabicPeriod"/>
            </a:pPr>
            <a:r>
              <a:rPr lang="en-US" sz="1600" dirty="0"/>
              <a:t>Risk and Risk Management in UK Defense(MOD)</a:t>
            </a:r>
          </a:p>
          <a:p>
            <a:pPr marL="342900" indent="-342900">
              <a:buFont typeface="+mj-lt"/>
              <a:buAutoNum type="arabicPeriod"/>
            </a:pPr>
            <a:r>
              <a:rPr lang="en-US" sz="1600" dirty="0"/>
              <a:t>Key Insights</a:t>
            </a:r>
          </a:p>
          <a:p>
            <a:pPr marL="342900" indent="-342900">
              <a:buFont typeface="+mj-lt"/>
              <a:buAutoNum type="arabicPeriod"/>
            </a:pPr>
            <a:r>
              <a:rPr lang="en-US" sz="1600" dirty="0"/>
              <a:t>Recommendations</a:t>
            </a:r>
          </a:p>
          <a:p>
            <a:pPr marL="342900" indent="-342900">
              <a:buFont typeface="+mj-lt"/>
              <a:buAutoNum type="arabicPeriod"/>
            </a:pPr>
            <a:endParaRPr lang="en-US" sz="1600" dirty="0"/>
          </a:p>
          <a:p>
            <a:pPr marL="342900" lvl="1" indent="-342900">
              <a:spcBef>
                <a:spcPts val="1000"/>
              </a:spcBef>
              <a:buAutoNum type="arabicPeriod" startAt="7"/>
            </a:pPr>
            <a:endParaRPr lang="en-IN" sz="1600" dirty="0">
              <a:solidFill>
                <a:srgbClr val="000000"/>
              </a:solidFill>
              <a:latin typeface="Helvetica Neue" panose="02000503000000020004" pitchFamily="2" charset="0"/>
            </a:endParaRPr>
          </a:p>
          <a:p>
            <a:pPr marL="530352" lvl="1" indent="0">
              <a:buNone/>
            </a:pPr>
            <a:endParaRPr lang="en-IN" sz="1600" dirty="0">
              <a:solidFill>
                <a:srgbClr val="000000"/>
              </a:solidFill>
              <a:latin typeface="Helvetica Neue" panose="02000503000000020004" pitchFamily="2" charset="0"/>
            </a:endParaRPr>
          </a:p>
          <a:p>
            <a:pPr marL="530352" lvl="1" indent="0">
              <a:buNone/>
            </a:pPr>
            <a:endParaRPr lang="en-IN" dirty="0">
              <a:solidFill>
                <a:srgbClr val="000000"/>
              </a:solidFill>
              <a:latin typeface="Helvetica Neue" panose="02000503000000020004" pitchFamily="2" charset="0"/>
            </a:endParaRPr>
          </a:p>
          <a:p>
            <a:pPr marL="987552" lvl="1" indent="-457200">
              <a:buFont typeface="+mj-lt"/>
              <a:buAutoNum type="arabicPeriod"/>
            </a:pPr>
            <a:endParaRPr lang="en-IN" dirty="0">
              <a:solidFill>
                <a:srgbClr val="000000"/>
              </a:solidFill>
              <a:latin typeface="Helvetica Neue" panose="02000503000000020004" pitchFamily="2" charset="0"/>
            </a:endParaRPr>
          </a:p>
          <a:p>
            <a:pPr marL="1444752" lvl="2" indent="-457200">
              <a:buFont typeface="+mj-lt"/>
              <a:buAutoNum type="arabicPeriod"/>
            </a:pPr>
            <a:endParaRPr lang="en-IN" dirty="0">
              <a:solidFill>
                <a:srgbClr val="000000"/>
              </a:solidFill>
              <a:latin typeface="Helvetica Neue" panose="02000503000000020004" pitchFamily="2" charset="0"/>
            </a:endParaRPr>
          </a:p>
          <a:p>
            <a:pPr marL="987552" lvl="1" indent="-457200">
              <a:buFont typeface="+mj-lt"/>
              <a:buAutoNum type="arabicPeriod"/>
            </a:pPr>
            <a:endParaRPr lang="en-IN" dirty="0">
              <a:solidFill>
                <a:srgbClr val="000000"/>
              </a:solidFill>
              <a:latin typeface="Helvetica Neue" panose="02000503000000020004" pitchFamily="2" charset="0"/>
            </a:endParaRPr>
          </a:p>
          <a:p>
            <a:pPr marL="987552" lvl="1" indent="-457200">
              <a:buFont typeface="+mj-lt"/>
              <a:buAutoNum type="arabicPeriod"/>
            </a:pPr>
            <a:endParaRPr lang="en-IN" dirty="0">
              <a:solidFill>
                <a:srgbClr val="000000"/>
              </a:solidFill>
              <a:latin typeface="Helvetica Neue" panose="02000503000000020004" pitchFamily="2" charset="0"/>
            </a:endParaRPr>
          </a:p>
          <a:p>
            <a:pPr marL="987552" lvl="1" indent="-457200">
              <a:buFont typeface="+mj-lt"/>
              <a:buAutoNum type="arabicPeriod"/>
            </a:pPr>
            <a:endParaRPr lang="en-IN" dirty="0">
              <a:solidFill>
                <a:srgbClr val="000000"/>
              </a:solidFill>
              <a:latin typeface="Helvetica Neue" panose="02000503000000020004" pitchFamily="2" charset="0"/>
            </a:endParaRPr>
          </a:p>
          <a:p>
            <a:pPr marL="987552" lvl="1" indent="-457200">
              <a:buFont typeface="+mj-lt"/>
              <a:buAutoNum type="arabicPeriod"/>
            </a:pPr>
            <a:endParaRPr lang="en-IN" dirty="0">
              <a:solidFill>
                <a:srgbClr val="000000"/>
              </a:solidFill>
              <a:effectLst/>
              <a:latin typeface="Helvetica Neue" panose="02000503000000020004" pitchFamily="2" charset="0"/>
            </a:endParaRPr>
          </a:p>
          <a:p>
            <a:pPr marL="457200" indent="-457200">
              <a:buFont typeface="+mj-lt"/>
              <a:buAutoNum type="arabicPeriod"/>
            </a:pPr>
            <a:endParaRPr lang="en-US" dirty="0"/>
          </a:p>
          <a:p>
            <a:pPr marL="457200" indent="-457200">
              <a:buFont typeface="+mj-lt"/>
              <a:buAutoNum type="arabicPeriod"/>
            </a:pPr>
            <a:endParaRPr lang="en-US" dirty="0"/>
          </a:p>
          <a:p>
            <a:endParaRPr lang="en-US" dirty="0"/>
          </a:p>
        </p:txBody>
      </p:sp>
    </p:spTree>
    <p:extLst>
      <p:ext uri="{BB962C8B-B14F-4D97-AF65-F5344CB8AC3E}">
        <p14:creationId xmlns:p14="http://schemas.microsoft.com/office/powerpoint/2010/main" val="2242908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9E51F-388F-833D-E268-F30EE062BD2A}"/>
              </a:ext>
            </a:extLst>
          </p:cNvPr>
          <p:cNvSpPr>
            <a:spLocks noGrp="1"/>
          </p:cNvSpPr>
          <p:nvPr>
            <p:ph type="title"/>
          </p:nvPr>
        </p:nvSpPr>
        <p:spPr>
          <a:xfrm>
            <a:off x="1371600" y="685800"/>
            <a:ext cx="3282695" cy="1485900"/>
          </a:xfrm>
        </p:spPr>
        <p:txBody>
          <a:bodyPr>
            <a:normAutofit/>
          </a:bodyPr>
          <a:lstStyle/>
          <a:p>
            <a:r>
              <a:rPr lang="en-US"/>
              <a:t>Key Insights</a:t>
            </a:r>
          </a:p>
        </p:txBody>
      </p:sp>
      <p:sp>
        <p:nvSpPr>
          <p:cNvPr id="3" name="Content Placeholder 2">
            <a:extLst>
              <a:ext uri="{FF2B5EF4-FFF2-40B4-BE49-F238E27FC236}">
                <a16:creationId xmlns:a16="http://schemas.microsoft.com/office/drawing/2014/main" id="{EFF12546-4D3E-8FE1-BE70-64018D61BBBF}"/>
              </a:ext>
            </a:extLst>
          </p:cNvPr>
          <p:cNvSpPr>
            <a:spLocks noGrp="1"/>
          </p:cNvSpPr>
          <p:nvPr>
            <p:ph idx="1"/>
          </p:nvPr>
        </p:nvSpPr>
        <p:spPr>
          <a:xfrm>
            <a:off x="1371599" y="1541957"/>
            <a:ext cx="5590310" cy="4325443"/>
          </a:xfrm>
        </p:spPr>
        <p:txBody>
          <a:bodyPr>
            <a:normAutofit/>
          </a:bodyPr>
          <a:lstStyle/>
          <a:p>
            <a:pPr marL="0" indent="0">
              <a:buNone/>
            </a:pPr>
            <a:r>
              <a:rPr lang="en-IN" sz="1400" b="1" dirty="0"/>
              <a:t>Blind Spots of Costs-Potential within Lower-Spending Vendors: </a:t>
            </a:r>
          </a:p>
          <a:p>
            <a:pPr marL="0" indent="0">
              <a:buNone/>
            </a:pPr>
            <a:r>
              <a:rPr lang="en-IN" sz="1400" dirty="0"/>
              <a:t>A set of vendors in the long tail-not represented within the top analysis-aren't strategic, Yet build up a small percentage of influenceable spend. Unless closely monitored these small spends could quietly add up to substantial unreconciled costs over a period of time. </a:t>
            </a:r>
          </a:p>
          <a:p>
            <a:pPr marL="0" indent="0">
              <a:buNone/>
            </a:pPr>
            <a:r>
              <a:rPr lang="en-IN" sz="1400" b="1" dirty="0"/>
              <a:t>Imbalance between Strategic vs. Tactical Sourcing: </a:t>
            </a:r>
          </a:p>
          <a:p>
            <a:pPr marL="0" indent="0">
              <a:buNone/>
            </a:pPr>
            <a:r>
              <a:rPr lang="en-IN" sz="1400" dirty="0"/>
              <a:t>This vendor strategy is one that seems to be tactically driven, with high influenceable expenses but lower emphasis on converting the vendors into strategic partners. This tends to reduce the full potential of driving innovation, efficiency improvement, and long-term sustainability in the supply chains.</a:t>
            </a:r>
            <a:endParaRPr lang="en-US" sz="1400" b="1" dirty="0"/>
          </a:p>
        </p:txBody>
      </p:sp>
      <p:pic>
        <p:nvPicPr>
          <p:cNvPr id="4100" name="Picture 4" descr="Defence sustainable procurement | Frazer-Nash Consultancy">
            <a:extLst>
              <a:ext uri="{FF2B5EF4-FFF2-40B4-BE49-F238E27FC236}">
                <a16:creationId xmlns:a16="http://schemas.microsoft.com/office/drawing/2014/main" id="{92D7A910-4A0F-B733-95CF-2B4C1B4D4D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29500" y="1541957"/>
            <a:ext cx="4119032" cy="2905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69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9E51F-388F-833D-E268-F30EE062BD2A}"/>
              </a:ext>
            </a:extLst>
          </p:cNvPr>
          <p:cNvSpPr>
            <a:spLocks noGrp="1"/>
          </p:cNvSpPr>
          <p:nvPr>
            <p:ph type="title"/>
          </p:nvPr>
        </p:nvSpPr>
        <p:spPr>
          <a:xfrm>
            <a:off x="1371600" y="685800"/>
            <a:ext cx="5278582" cy="1485900"/>
          </a:xfrm>
        </p:spPr>
        <p:txBody>
          <a:bodyPr>
            <a:normAutofit/>
          </a:bodyPr>
          <a:lstStyle/>
          <a:p>
            <a:r>
              <a:rPr lang="en-US" dirty="0"/>
              <a:t>Recommendations</a:t>
            </a:r>
          </a:p>
        </p:txBody>
      </p:sp>
      <p:sp>
        <p:nvSpPr>
          <p:cNvPr id="3" name="Content Placeholder 2">
            <a:extLst>
              <a:ext uri="{FF2B5EF4-FFF2-40B4-BE49-F238E27FC236}">
                <a16:creationId xmlns:a16="http://schemas.microsoft.com/office/drawing/2014/main" id="{EFF12546-4D3E-8FE1-BE70-64018D61BBBF}"/>
              </a:ext>
            </a:extLst>
          </p:cNvPr>
          <p:cNvSpPr>
            <a:spLocks noGrp="1"/>
          </p:cNvSpPr>
          <p:nvPr>
            <p:ph idx="1"/>
          </p:nvPr>
        </p:nvSpPr>
        <p:spPr>
          <a:xfrm>
            <a:off x="1371599" y="1541957"/>
            <a:ext cx="5590310" cy="4325443"/>
          </a:xfrm>
        </p:spPr>
        <p:txBody>
          <a:bodyPr>
            <a:normAutofit/>
          </a:bodyPr>
          <a:lstStyle/>
          <a:p>
            <a:pPr marL="0" indent="0">
              <a:buNone/>
            </a:pPr>
            <a:r>
              <a:rPr lang="en-IN" sz="1400" b="1" dirty="0"/>
              <a:t>Strategic Diversification and Supply Chain Resilience: </a:t>
            </a:r>
          </a:p>
          <a:p>
            <a:pPr marL="0" indent="0" algn="just">
              <a:buNone/>
            </a:pPr>
            <a:r>
              <a:rPr lang="en-IN" sz="1400" dirty="0"/>
              <a:t>Dependency on strategic vendors, for instance </a:t>
            </a:r>
            <a:r>
              <a:rPr lang="en-IN" sz="1400" b="1" i="1" dirty="0"/>
              <a:t>QINETIQ LIMITED </a:t>
            </a:r>
            <a:r>
              <a:rPr lang="en-IN" sz="1400" dirty="0"/>
              <a:t>and </a:t>
            </a:r>
            <a:r>
              <a:rPr lang="en-IN" sz="1400" b="1" dirty="0"/>
              <a:t>VT FLAGSHIP LTD </a:t>
            </a:r>
            <a:r>
              <a:rPr lang="en-IN" sz="1400" dirty="0"/>
              <a:t>may be reduced by adding new vendors or also by dispersing the items to be procured among several small-scale suppliers. This would introduce some competition that would improve the scope for negotiation and bring additional supply chain resilience in case of disruptions.</a:t>
            </a:r>
          </a:p>
          <a:p>
            <a:pPr marL="0" indent="0">
              <a:buNone/>
            </a:pPr>
            <a:endParaRPr lang="en-IN" sz="1400" dirty="0"/>
          </a:p>
          <a:p>
            <a:pPr marL="0" indent="0">
              <a:buNone/>
            </a:pPr>
            <a:r>
              <a:rPr lang="en-IN" sz="1400" b="1" dirty="0"/>
              <a:t>Convert Tactical Vendors to Strategic Partners:</a:t>
            </a:r>
          </a:p>
          <a:p>
            <a:pPr marL="0" indent="0" algn="just">
              <a:buNone/>
            </a:pPr>
            <a:r>
              <a:rPr lang="en-IN" sz="1400" dirty="0"/>
              <a:t>For those few vendors with high influenceable spend and low strategic engagement, discussions should be initiated with a view to moving them beyond a merely transactional supplier. This will include seeking opportunities for joint innovation, shared risk, and value-added services that create benefit for both the organization and the supplier. </a:t>
            </a:r>
            <a:endParaRPr lang="en-US" sz="1400" b="1" dirty="0"/>
          </a:p>
        </p:txBody>
      </p:sp>
      <p:pic>
        <p:nvPicPr>
          <p:cNvPr id="4" name="Picture 4" descr="183 Military Procurement Images, Stock ...">
            <a:extLst>
              <a:ext uri="{FF2B5EF4-FFF2-40B4-BE49-F238E27FC236}">
                <a16:creationId xmlns:a16="http://schemas.microsoft.com/office/drawing/2014/main" id="{5DCFA6FB-74D8-31CE-2FEC-6A150E4CEB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927"/>
          <a:stretch/>
        </p:blipFill>
        <p:spPr bwMode="auto">
          <a:xfrm>
            <a:off x="8388926" y="1846118"/>
            <a:ext cx="3699164" cy="4021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416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9E51F-388F-833D-E268-F30EE062BD2A}"/>
              </a:ext>
            </a:extLst>
          </p:cNvPr>
          <p:cNvSpPr>
            <a:spLocks noGrp="1"/>
          </p:cNvSpPr>
          <p:nvPr>
            <p:ph type="title"/>
          </p:nvPr>
        </p:nvSpPr>
        <p:spPr>
          <a:xfrm>
            <a:off x="1371600" y="685800"/>
            <a:ext cx="5278582" cy="1485900"/>
          </a:xfrm>
        </p:spPr>
        <p:txBody>
          <a:bodyPr>
            <a:normAutofit/>
          </a:bodyPr>
          <a:lstStyle/>
          <a:p>
            <a:r>
              <a:rPr lang="en-US" dirty="0"/>
              <a:t>Recommendations</a:t>
            </a:r>
          </a:p>
        </p:txBody>
      </p:sp>
      <p:sp>
        <p:nvSpPr>
          <p:cNvPr id="3" name="Content Placeholder 2">
            <a:extLst>
              <a:ext uri="{FF2B5EF4-FFF2-40B4-BE49-F238E27FC236}">
                <a16:creationId xmlns:a16="http://schemas.microsoft.com/office/drawing/2014/main" id="{EFF12546-4D3E-8FE1-BE70-64018D61BBBF}"/>
              </a:ext>
            </a:extLst>
          </p:cNvPr>
          <p:cNvSpPr>
            <a:spLocks noGrp="1"/>
          </p:cNvSpPr>
          <p:nvPr>
            <p:ph idx="1"/>
          </p:nvPr>
        </p:nvSpPr>
        <p:spPr>
          <a:xfrm>
            <a:off x="1371599" y="1541957"/>
            <a:ext cx="5590310" cy="4325443"/>
          </a:xfrm>
        </p:spPr>
        <p:txBody>
          <a:bodyPr>
            <a:normAutofit/>
          </a:bodyPr>
          <a:lstStyle/>
          <a:p>
            <a:pPr marL="0" indent="0">
              <a:buNone/>
            </a:pPr>
            <a:r>
              <a:rPr lang="en-IN" sz="1400" b="1" dirty="0"/>
              <a:t>Competitive Bidding and Vendor Benchmarking: </a:t>
            </a:r>
          </a:p>
          <a:p>
            <a:pPr marL="0" indent="0" algn="just">
              <a:buNone/>
            </a:pPr>
            <a:r>
              <a:rPr lang="en-IN" sz="1400" dirty="0"/>
              <a:t>It is suggested to begin competitive comparisons for highly influential spend vendors, such as DEBUT SERVICES LIMITED, in order to optimize terms, service levels, and pricing. To maintain pressure on current suppliers, this might be accomplished by holding recurrent tenders or by seeking competitive bids from different vendors.</a:t>
            </a:r>
          </a:p>
          <a:p>
            <a:pPr marL="0" indent="0">
              <a:buNone/>
            </a:pPr>
            <a:r>
              <a:rPr lang="en-IN" sz="1400" b="1" dirty="0"/>
              <a:t>Long-Tail Vendor Consolidation: </a:t>
            </a:r>
          </a:p>
          <a:p>
            <a:pPr marL="0" indent="0" algn="just">
              <a:buNone/>
            </a:pPr>
            <a:r>
              <a:rPr lang="en-IN" sz="1400" dirty="0"/>
              <a:t>Less critical suppliers are those vendors who accumulate smaller influenceable spends that are not part of the core strategic relationships. The goal is to consolidate vendors for smaller buys </a:t>
            </a:r>
            <a:r>
              <a:rPr lang="en-IN" sz="1400" dirty="0" err="1"/>
              <a:t>inorder</a:t>
            </a:r>
            <a:r>
              <a:rPr lang="en-IN" sz="1400" dirty="0"/>
              <a:t> to increase the organization's buying power, simplify the procurement process, and decrease the administrative overhead associated with it. </a:t>
            </a:r>
            <a:endParaRPr lang="en-US" sz="1400" b="1" dirty="0"/>
          </a:p>
        </p:txBody>
      </p:sp>
      <p:pic>
        <p:nvPicPr>
          <p:cNvPr id="4" name="Picture 4" descr="183 Military Procurement Images, Stock ...">
            <a:extLst>
              <a:ext uri="{FF2B5EF4-FFF2-40B4-BE49-F238E27FC236}">
                <a16:creationId xmlns:a16="http://schemas.microsoft.com/office/drawing/2014/main" id="{5DCFA6FB-74D8-31CE-2FEC-6A150E4CEB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927"/>
          <a:stretch/>
        </p:blipFill>
        <p:spPr bwMode="auto">
          <a:xfrm>
            <a:off x="8388926" y="1846118"/>
            <a:ext cx="3699164" cy="4021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2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9E51F-388F-833D-E268-F30EE062BD2A}"/>
              </a:ext>
            </a:extLst>
          </p:cNvPr>
          <p:cNvSpPr>
            <a:spLocks noGrp="1"/>
          </p:cNvSpPr>
          <p:nvPr>
            <p:ph type="title"/>
          </p:nvPr>
        </p:nvSpPr>
        <p:spPr>
          <a:xfrm>
            <a:off x="1390650" y="685800"/>
            <a:ext cx="9886950" cy="1485900"/>
          </a:xfrm>
        </p:spPr>
        <p:txBody>
          <a:bodyPr>
            <a:normAutofit/>
          </a:bodyPr>
          <a:lstStyle/>
          <a:p>
            <a:r>
              <a:rPr lang="en-US" dirty="0"/>
              <a:t>General Recommendations</a:t>
            </a:r>
          </a:p>
        </p:txBody>
      </p:sp>
      <p:sp>
        <p:nvSpPr>
          <p:cNvPr id="3" name="Content Placeholder 2">
            <a:extLst>
              <a:ext uri="{FF2B5EF4-FFF2-40B4-BE49-F238E27FC236}">
                <a16:creationId xmlns:a16="http://schemas.microsoft.com/office/drawing/2014/main" id="{EFF12546-4D3E-8FE1-BE70-64018D61BBBF}"/>
              </a:ext>
            </a:extLst>
          </p:cNvPr>
          <p:cNvSpPr>
            <a:spLocks noGrp="1"/>
          </p:cNvSpPr>
          <p:nvPr>
            <p:ph idx="1"/>
          </p:nvPr>
        </p:nvSpPr>
        <p:spPr>
          <a:xfrm>
            <a:off x="1390649" y="2286000"/>
            <a:ext cx="6176776" cy="3581400"/>
          </a:xfrm>
        </p:spPr>
        <p:txBody>
          <a:bodyPr>
            <a:normAutofit/>
          </a:bodyPr>
          <a:lstStyle/>
          <a:p>
            <a:pPr marL="0" indent="0">
              <a:buNone/>
            </a:pPr>
            <a:r>
              <a:rPr lang="en-IN" sz="1600" b="1"/>
              <a:t>Flexibility in Vendor Contracts: </a:t>
            </a:r>
          </a:p>
          <a:p>
            <a:pPr marL="0" indent="0">
              <a:buNone/>
            </a:pPr>
            <a:r>
              <a:rPr lang="en-IN" sz="1600"/>
              <a:t>Apply flexibility in the contracts of high-influenceable vendors inorder to make changes to the terms according to the market.This could entail a cost-sharing or based on performance system of rewards that enables dynamic cost adjustments, preventing the company from entering into unfavourable terms when market swings happen. </a:t>
            </a:r>
          </a:p>
          <a:p>
            <a:pPr marL="0" indent="0">
              <a:buNone/>
            </a:pPr>
            <a:r>
              <a:rPr lang="en-IN" sz="1600" b="1"/>
              <a:t>Strategic Spend Reallocation: </a:t>
            </a:r>
          </a:p>
          <a:p>
            <a:pPr marL="0" indent="0">
              <a:buNone/>
            </a:pPr>
            <a:r>
              <a:rPr lang="en-IN" sz="1600"/>
              <a:t>Rebalance the strategic spend by engaging those vendors representing low strategic spend with highly influenceable expenses. Use long-term contracts that include innovation, technology integration, or joint-efficiency programs to incentivize deeper collaboration with such suppliers.</a:t>
            </a:r>
          </a:p>
          <a:p>
            <a:pPr marL="0" indent="0">
              <a:buNone/>
            </a:pPr>
            <a:endParaRPr lang="en-US" sz="1600" b="1"/>
          </a:p>
        </p:txBody>
      </p:sp>
      <p:pic>
        <p:nvPicPr>
          <p:cNvPr id="1026" name="Picture 2" descr="Defence Supply Chain Management ...">
            <a:extLst>
              <a:ext uri="{FF2B5EF4-FFF2-40B4-BE49-F238E27FC236}">
                <a16:creationId xmlns:a16="http://schemas.microsoft.com/office/drawing/2014/main" id="{7B191CF0-CBBD-3997-0BC5-5AF2E3523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697" r="22658" b="2"/>
          <a:stretch/>
        </p:blipFill>
        <p:spPr bwMode="auto">
          <a:xfrm>
            <a:off x="8061437" y="2401556"/>
            <a:ext cx="3211495" cy="3466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507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9E51F-388F-833D-E268-F30EE062BD2A}"/>
              </a:ext>
            </a:extLst>
          </p:cNvPr>
          <p:cNvSpPr>
            <a:spLocks noGrp="1"/>
          </p:cNvSpPr>
          <p:nvPr>
            <p:ph type="title"/>
          </p:nvPr>
        </p:nvSpPr>
        <p:spPr>
          <a:xfrm>
            <a:off x="1390650" y="685800"/>
            <a:ext cx="9886950" cy="1485900"/>
          </a:xfrm>
        </p:spPr>
        <p:txBody>
          <a:bodyPr>
            <a:normAutofit/>
          </a:bodyPr>
          <a:lstStyle/>
          <a:p>
            <a:r>
              <a:rPr lang="en-US" dirty="0"/>
              <a:t>Special Recommendations</a:t>
            </a:r>
          </a:p>
        </p:txBody>
      </p:sp>
      <p:sp>
        <p:nvSpPr>
          <p:cNvPr id="3" name="Content Placeholder 2">
            <a:extLst>
              <a:ext uri="{FF2B5EF4-FFF2-40B4-BE49-F238E27FC236}">
                <a16:creationId xmlns:a16="http://schemas.microsoft.com/office/drawing/2014/main" id="{EFF12546-4D3E-8FE1-BE70-64018D61BBBF}"/>
              </a:ext>
            </a:extLst>
          </p:cNvPr>
          <p:cNvSpPr>
            <a:spLocks noGrp="1"/>
          </p:cNvSpPr>
          <p:nvPr>
            <p:ph idx="1"/>
          </p:nvPr>
        </p:nvSpPr>
        <p:spPr>
          <a:xfrm>
            <a:off x="1390649" y="2286000"/>
            <a:ext cx="6176776" cy="3581400"/>
          </a:xfrm>
        </p:spPr>
        <p:txBody>
          <a:bodyPr>
            <a:normAutofit/>
          </a:bodyPr>
          <a:lstStyle/>
          <a:p>
            <a:pPr marL="0" indent="0">
              <a:buNone/>
            </a:pPr>
            <a:r>
              <a:rPr lang="en-IN" sz="1400" b="1"/>
              <a:t>Utilize technology to Track Spend:</a:t>
            </a:r>
          </a:p>
          <a:p>
            <a:pPr marL="0" indent="0">
              <a:buNone/>
            </a:pPr>
            <a:r>
              <a:rPr lang="en-IN" sz="1400"/>
              <a:t>This will make it possible for the Ministry to find cost-saving opportunities fast and take appropriate action before minor problems turn into major inefficiencies.</a:t>
            </a:r>
          </a:p>
          <a:p>
            <a:pPr marL="0" indent="0">
              <a:buNone/>
            </a:pPr>
            <a:r>
              <a:rPr lang="en-IN" sz="1400" b="1"/>
              <a:t>Cross-Departmental Vendor Utilization Review:</a:t>
            </a:r>
          </a:p>
          <a:p>
            <a:pPr marL="0" indent="0">
              <a:buNone/>
            </a:pPr>
            <a:r>
              <a:rPr lang="en-IN" sz="1400"/>
              <a:t> Involve various departments that use important vendors' services to see how their output fits with overarching objectives. This could point to new areas of reduction, better service delivery, or innovation opportunities.</a:t>
            </a:r>
          </a:p>
          <a:p>
            <a:pPr marL="0" indent="0">
              <a:buNone/>
            </a:pPr>
            <a:r>
              <a:rPr lang="en-IN" sz="1400" b="1"/>
              <a:t>Supplier development programs:</a:t>
            </a:r>
          </a:p>
          <a:p>
            <a:pPr marL="0" indent="0">
              <a:buNone/>
            </a:pPr>
            <a:r>
              <a:rPr lang="en-IN" sz="1400"/>
              <a:t> Invest in supplier development programs for those critical vendors with high influenceable but low strategic spend. This will help improve their operational efficiency and reduce their costs over time, which in turn will help the ministry benefit from those savings in the future.</a:t>
            </a:r>
          </a:p>
          <a:p>
            <a:pPr marL="0" indent="0">
              <a:buNone/>
            </a:pPr>
            <a:endParaRPr lang="en-US" sz="1400" b="1"/>
          </a:p>
        </p:txBody>
      </p:sp>
      <p:pic>
        <p:nvPicPr>
          <p:cNvPr id="2050" name="Picture 2" descr="Defence Supply Chain Management ...">
            <a:extLst>
              <a:ext uri="{FF2B5EF4-FFF2-40B4-BE49-F238E27FC236}">
                <a16:creationId xmlns:a16="http://schemas.microsoft.com/office/drawing/2014/main" id="{17761C08-4EC2-B67A-9368-4562275DD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697" r="22658" b="2"/>
          <a:stretch/>
        </p:blipFill>
        <p:spPr bwMode="auto">
          <a:xfrm>
            <a:off x="8061437" y="2401556"/>
            <a:ext cx="3211495" cy="3466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428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86F70-722F-048B-BE08-87E7EB0B7854}"/>
              </a:ext>
            </a:extLst>
          </p:cNvPr>
          <p:cNvSpPr>
            <a:spLocks noGrp="1"/>
          </p:cNvSpPr>
          <p:nvPr>
            <p:ph type="title"/>
          </p:nvPr>
        </p:nvSpPr>
        <p:spPr>
          <a:xfrm>
            <a:off x="1057025" y="922644"/>
            <a:ext cx="5040285" cy="1169585"/>
          </a:xfrm>
        </p:spPr>
        <p:txBody>
          <a:bodyPr anchor="b">
            <a:normAutofit/>
          </a:bodyPr>
          <a:lstStyle/>
          <a:p>
            <a:r>
              <a:rPr lang="en-US" sz="3700" dirty="0"/>
              <a:t>Introduction and Overview </a:t>
            </a:r>
          </a:p>
        </p:txBody>
      </p:sp>
      <p:sp>
        <p:nvSpPr>
          <p:cNvPr id="3" name="Content Placeholder 2">
            <a:extLst>
              <a:ext uri="{FF2B5EF4-FFF2-40B4-BE49-F238E27FC236}">
                <a16:creationId xmlns:a16="http://schemas.microsoft.com/office/drawing/2014/main" id="{7F6F0BEF-6861-06F1-B64C-555804440398}"/>
              </a:ext>
            </a:extLst>
          </p:cNvPr>
          <p:cNvSpPr>
            <a:spLocks noGrp="1"/>
          </p:cNvSpPr>
          <p:nvPr>
            <p:ph idx="1"/>
          </p:nvPr>
        </p:nvSpPr>
        <p:spPr>
          <a:xfrm>
            <a:off x="1055715" y="2508105"/>
            <a:ext cx="5040285" cy="3632493"/>
          </a:xfrm>
        </p:spPr>
        <p:txBody>
          <a:bodyPr anchor="ctr">
            <a:normAutofit/>
          </a:bodyPr>
          <a:lstStyle/>
          <a:p>
            <a:r>
              <a:rPr lang="en-IN" sz="2000">
                <a:effectLst/>
                <a:latin typeface="Benton Sans Book"/>
              </a:rPr>
              <a:t>This spend analysis reviewed the UK Ministry of Defence (MOD) expenditure data from January 20xx, with the aim to provide MOD with the following:</a:t>
            </a:r>
            <a:endParaRPr lang="en-IN" sz="2000">
              <a:effectLst/>
            </a:endParaRPr>
          </a:p>
          <a:p>
            <a:r>
              <a:rPr lang="en-IN" sz="2000">
                <a:effectLst/>
                <a:latin typeface="Benton Sans Book"/>
              </a:rPr>
              <a:t>A user-friendly dashboard for visualizing spending and identifying potential savings.</a:t>
            </a:r>
            <a:endParaRPr lang="en-IN" sz="2000">
              <a:effectLst/>
            </a:endParaRPr>
          </a:p>
          <a:p>
            <a:r>
              <a:rPr lang="en-IN" sz="2000">
                <a:effectLst/>
                <a:latin typeface="Benton Sans Book"/>
              </a:rPr>
              <a:t>Recommendations for process improvements.</a:t>
            </a:r>
          </a:p>
          <a:p>
            <a:r>
              <a:rPr lang="en-IN" sz="2000">
                <a:latin typeface="Benton Sans Book"/>
              </a:rPr>
              <a:t>Total spend is 417,271,495.91(GBP)</a:t>
            </a:r>
          </a:p>
          <a:p>
            <a:r>
              <a:rPr lang="en-IN" sz="2000">
                <a:latin typeface="Benton Sans Book"/>
              </a:rPr>
              <a:t>3399 Transactions and 797 Suppliers</a:t>
            </a:r>
          </a:p>
          <a:p>
            <a:endParaRPr lang="en-IN" sz="2000">
              <a:effectLst/>
            </a:endParaRPr>
          </a:p>
          <a:p>
            <a:pPr marL="0" indent="0">
              <a:buNone/>
            </a:pPr>
            <a:endParaRPr lang="en-US" sz="2000" dirty="0"/>
          </a:p>
        </p:txBody>
      </p:sp>
      <p:pic>
        <p:nvPicPr>
          <p:cNvPr id="1028" name="Picture 4" descr="A clean and sharp graphical representation showing the total number of transactions (3,399) and suppliers (797). Display each number only once, using simple and minimal design elements like bar charts or icons to represent the two categories. Ensure the word 'Transactions' is spelled correctly. The design should be clear, professional, with legible fonts, neutral colors, and no clutter, ensuring easy readability.">
            <a:extLst>
              <a:ext uri="{FF2B5EF4-FFF2-40B4-BE49-F238E27FC236}">
                <a16:creationId xmlns:a16="http://schemas.microsoft.com/office/drawing/2014/main" id="{E5740858-031E-193F-95E0-44EFD32277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7" t="5126" r="28475" b="77397"/>
          <a:stretch/>
        </p:blipFill>
        <p:spPr bwMode="auto">
          <a:xfrm>
            <a:off x="6946667" y="1523282"/>
            <a:ext cx="4389120" cy="10831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simple graphical representation focusing only on 'Total Spend' with the value of £417M. Use a minimal design with clean lines, neutral colors, and a clear font. Avoid any additional charts or information, focusing entirely on the figure of £417M for clarity and simplicity.">
            <a:extLst>
              <a:ext uri="{FF2B5EF4-FFF2-40B4-BE49-F238E27FC236}">
                <a16:creationId xmlns:a16="http://schemas.microsoft.com/office/drawing/2014/main" id="{2492F504-360A-76AE-84E3-5C4BC9859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76" r="1716" b="-3"/>
          <a:stretch/>
        </p:blipFill>
        <p:spPr bwMode="auto">
          <a:xfrm>
            <a:off x="7899617" y="3575074"/>
            <a:ext cx="2483220" cy="2581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009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F558C9-55CC-A655-DE01-8FB294D3637B}"/>
              </a:ext>
            </a:extLst>
          </p:cNvPr>
          <p:cNvSpPr txBox="1"/>
          <p:nvPr/>
        </p:nvSpPr>
        <p:spPr>
          <a:xfrm>
            <a:off x="8153400" y="948084"/>
            <a:ext cx="3434180" cy="5194300"/>
          </a:xfrm>
          <a:prstGeom prst="rect">
            <a:avLst/>
          </a:prstGeom>
        </p:spPr>
        <p:txBody>
          <a:bodyPr vert="horz" lIns="91440" tIns="45720" rIns="91440" bIns="45720" rtlCol="0">
            <a:normAutofit/>
          </a:bodyPr>
          <a:lstStyle/>
          <a:p>
            <a:r>
              <a:rPr lang="en-IN" sz="1800" dirty="0">
                <a:solidFill>
                  <a:srgbClr val="191B0E"/>
                </a:solidFill>
                <a:effectLst/>
                <a:latin typeface="Benton Sans Book"/>
              </a:rPr>
              <a:t>1)This spend analysis reviewed the UK Ministry of Defence (MOD) expenditure data from January 20xx, with the aim to provide MOD with the following:</a:t>
            </a:r>
            <a:r>
              <a:rPr lang="en-IN" sz="1800" dirty="0">
                <a:solidFill>
                  <a:srgbClr val="000000"/>
                </a:solidFill>
                <a:effectLst/>
                <a:latin typeface="Benton Sans Book"/>
              </a:rPr>
              <a:t> </a:t>
            </a:r>
            <a:endParaRPr lang="en-IN" sz="2000" dirty="0">
              <a:effectLst/>
            </a:endParaRPr>
          </a:p>
          <a:p>
            <a:r>
              <a:rPr lang="en-IN" sz="1800" dirty="0">
                <a:solidFill>
                  <a:srgbClr val="191B0E"/>
                </a:solidFill>
                <a:effectLst/>
                <a:latin typeface="Benton Sans Book"/>
              </a:rPr>
              <a:t>2)A user-friendly dashboard for visualizing spending and identifying potential savings.</a:t>
            </a:r>
            <a:r>
              <a:rPr lang="en-IN" sz="1800" dirty="0">
                <a:solidFill>
                  <a:srgbClr val="000000"/>
                </a:solidFill>
                <a:effectLst/>
                <a:latin typeface="Benton Sans Book"/>
              </a:rPr>
              <a:t> </a:t>
            </a:r>
            <a:endParaRPr lang="en-IN" sz="2000" dirty="0">
              <a:effectLst/>
            </a:endParaRPr>
          </a:p>
          <a:p>
            <a:r>
              <a:rPr lang="en-IN" sz="1800" dirty="0">
                <a:solidFill>
                  <a:srgbClr val="191B0E"/>
                </a:solidFill>
                <a:effectLst/>
                <a:latin typeface="Benton Sans Book"/>
              </a:rPr>
              <a:t>3)Recommendations for process improvements.</a:t>
            </a:r>
            <a:r>
              <a:rPr lang="en-IN" sz="1800" dirty="0">
                <a:solidFill>
                  <a:srgbClr val="000000"/>
                </a:solidFill>
                <a:effectLst/>
                <a:latin typeface="Benton Sans Book"/>
              </a:rPr>
              <a:t> </a:t>
            </a:r>
            <a:endParaRPr lang="en-IN" sz="2000" dirty="0">
              <a:effectLst/>
            </a:endParaRPr>
          </a:p>
          <a:p>
            <a:r>
              <a:rPr lang="en-IN" sz="1800" dirty="0">
                <a:solidFill>
                  <a:srgbClr val="191B0E"/>
                </a:solidFill>
                <a:effectLst/>
                <a:latin typeface="Benton Sans Book"/>
              </a:rPr>
              <a:t>4)Total spend is 417,271,495.91(GBP)</a:t>
            </a:r>
            <a:r>
              <a:rPr lang="en-IN" sz="1800" dirty="0">
                <a:solidFill>
                  <a:srgbClr val="000000"/>
                </a:solidFill>
                <a:effectLst/>
                <a:latin typeface="Benton Sans Book"/>
              </a:rPr>
              <a:t> ,</a:t>
            </a:r>
            <a:r>
              <a:rPr lang="en-IN" sz="1800" dirty="0">
                <a:solidFill>
                  <a:srgbClr val="191B0E"/>
                </a:solidFill>
                <a:effectLst/>
                <a:latin typeface="Benton Sans Book"/>
              </a:rPr>
              <a:t>3399 Transactions and 797 Suppliers</a:t>
            </a:r>
            <a:r>
              <a:rPr lang="en-IN" sz="1800" dirty="0">
                <a:solidFill>
                  <a:srgbClr val="000000"/>
                </a:solidFill>
                <a:effectLst/>
                <a:latin typeface="Benton Sans Book"/>
              </a:rPr>
              <a:t> </a:t>
            </a:r>
            <a:endParaRPr lang="en-IN" sz="2000" dirty="0">
              <a:effectLst/>
            </a:endParaRPr>
          </a:p>
          <a:p>
            <a:pPr indent="-228600">
              <a:lnSpc>
                <a:spcPct val="90000"/>
              </a:lnSpc>
              <a:spcAft>
                <a:spcPts val="600"/>
              </a:spcAft>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21D5960B-92BC-2635-2580-F5229756BA0B}"/>
              </a:ext>
            </a:extLst>
          </p:cNvPr>
          <p:cNvPicPr>
            <a:picLocks noChangeAspect="1"/>
          </p:cNvPicPr>
          <p:nvPr/>
        </p:nvPicPr>
        <p:blipFill>
          <a:blip r:embed="rId2"/>
          <a:stretch>
            <a:fillRect/>
          </a:stretch>
        </p:blipFill>
        <p:spPr>
          <a:xfrm>
            <a:off x="1369868" y="948083"/>
            <a:ext cx="6515100" cy="5194300"/>
          </a:xfrm>
          <a:prstGeom prst="rect">
            <a:avLst/>
          </a:prstGeom>
        </p:spPr>
      </p:pic>
      <p:sp>
        <p:nvSpPr>
          <p:cNvPr id="3" name="TextBox 2">
            <a:extLst>
              <a:ext uri="{FF2B5EF4-FFF2-40B4-BE49-F238E27FC236}">
                <a16:creationId xmlns:a16="http://schemas.microsoft.com/office/drawing/2014/main" id="{3E60595D-3EE9-78AA-7844-9922477E0910}"/>
              </a:ext>
            </a:extLst>
          </p:cNvPr>
          <p:cNvSpPr txBox="1"/>
          <p:nvPr/>
        </p:nvSpPr>
        <p:spPr>
          <a:xfrm>
            <a:off x="1360345" y="301752"/>
            <a:ext cx="4457699" cy="646331"/>
          </a:xfrm>
          <a:prstGeom prst="rect">
            <a:avLst/>
          </a:prstGeom>
          <a:noFill/>
        </p:spPr>
        <p:txBody>
          <a:bodyPr wrap="square" rtlCol="0">
            <a:spAutoFit/>
          </a:bodyPr>
          <a:lstStyle/>
          <a:p>
            <a:r>
              <a:rPr lang="en-US" sz="3600" dirty="0"/>
              <a:t>General Observations</a:t>
            </a:r>
          </a:p>
        </p:txBody>
      </p:sp>
    </p:spTree>
    <p:extLst>
      <p:ext uri="{BB962C8B-B14F-4D97-AF65-F5344CB8AC3E}">
        <p14:creationId xmlns:p14="http://schemas.microsoft.com/office/powerpoint/2010/main" val="253158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A3FB6B-1DA8-BFB8-0853-2C2E295344D9}"/>
              </a:ext>
            </a:extLst>
          </p:cNvPr>
          <p:cNvPicPr>
            <a:picLocks noChangeAspect="1"/>
          </p:cNvPicPr>
          <p:nvPr/>
        </p:nvPicPr>
        <p:blipFill>
          <a:blip r:embed="rId2"/>
          <a:stretch>
            <a:fillRect/>
          </a:stretch>
        </p:blipFill>
        <p:spPr>
          <a:xfrm>
            <a:off x="768927" y="592282"/>
            <a:ext cx="10380518" cy="6265718"/>
          </a:xfrm>
          <a:prstGeom prst="rect">
            <a:avLst/>
          </a:prstGeom>
        </p:spPr>
      </p:pic>
      <p:sp>
        <p:nvSpPr>
          <p:cNvPr id="3" name="TextBox 2">
            <a:extLst>
              <a:ext uri="{FF2B5EF4-FFF2-40B4-BE49-F238E27FC236}">
                <a16:creationId xmlns:a16="http://schemas.microsoft.com/office/drawing/2014/main" id="{84336E61-BFEB-8B33-DA68-5284C7275C3F}"/>
              </a:ext>
            </a:extLst>
          </p:cNvPr>
          <p:cNvSpPr txBox="1"/>
          <p:nvPr/>
        </p:nvSpPr>
        <p:spPr>
          <a:xfrm>
            <a:off x="1042555" y="0"/>
            <a:ext cx="5847563" cy="646331"/>
          </a:xfrm>
          <a:prstGeom prst="rect">
            <a:avLst/>
          </a:prstGeom>
          <a:noFill/>
        </p:spPr>
        <p:txBody>
          <a:bodyPr wrap="none" rtlCol="0">
            <a:spAutoFit/>
          </a:bodyPr>
          <a:lstStyle/>
          <a:p>
            <a:r>
              <a:rPr lang="en-US" sz="3600" dirty="0"/>
              <a:t>Classifications(Expense type)</a:t>
            </a:r>
          </a:p>
        </p:txBody>
      </p:sp>
    </p:spTree>
    <p:extLst>
      <p:ext uri="{BB962C8B-B14F-4D97-AF65-F5344CB8AC3E}">
        <p14:creationId xmlns:p14="http://schemas.microsoft.com/office/powerpoint/2010/main" val="1850930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A9832FF-2FB7-4330-B055-6ABDD80C0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6321" y="321731"/>
            <a:ext cx="10833946" cy="61316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A897A73C-217D-2DCE-E9D7-9BE2096A11AF}"/>
              </a:ext>
            </a:extLst>
          </p:cNvPr>
          <p:cNvPicPr>
            <a:picLocks noChangeAspect="1"/>
          </p:cNvPicPr>
          <p:nvPr/>
        </p:nvPicPr>
        <p:blipFill>
          <a:blip r:embed="rId2"/>
          <a:stretch>
            <a:fillRect/>
          </a:stretch>
        </p:blipFill>
        <p:spPr>
          <a:xfrm>
            <a:off x="1453896" y="1423555"/>
            <a:ext cx="10250424" cy="5112714"/>
          </a:xfrm>
          <a:prstGeom prst="rect">
            <a:avLst/>
          </a:prstGeom>
        </p:spPr>
      </p:pic>
      <p:sp>
        <p:nvSpPr>
          <p:cNvPr id="4" name="TextBox 3">
            <a:extLst>
              <a:ext uri="{FF2B5EF4-FFF2-40B4-BE49-F238E27FC236}">
                <a16:creationId xmlns:a16="http://schemas.microsoft.com/office/drawing/2014/main" id="{F5781813-459A-DF46-9229-32AC071E214F}"/>
              </a:ext>
            </a:extLst>
          </p:cNvPr>
          <p:cNvSpPr txBox="1"/>
          <p:nvPr/>
        </p:nvSpPr>
        <p:spPr>
          <a:xfrm>
            <a:off x="1678132" y="404615"/>
            <a:ext cx="6099462" cy="369332"/>
          </a:xfrm>
          <a:prstGeom prst="rect">
            <a:avLst/>
          </a:prstGeom>
          <a:noFill/>
        </p:spPr>
        <p:txBody>
          <a:bodyPr wrap="square">
            <a:spAutoFit/>
          </a:bodyPr>
          <a:lstStyle/>
          <a:p>
            <a:r>
              <a:rPr lang="en-US" sz="1800" dirty="0"/>
              <a:t>Classifications(</a:t>
            </a:r>
            <a:r>
              <a:rPr lang="en-US" dirty="0"/>
              <a:t>S</a:t>
            </a:r>
            <a:r>
              <a:rPr lang="en-US" sz="1800" dirty="0"/>
              <a:t>pend Type&amp; Supplier Type)</a:t>
            </a:r>
          </a:p>
        </p:txBody>
      </p:sp>
    </p:spTree>
    <p:extLst>
      <p:ext uri="{BB962C8B-B14F-4D97-AF65-F5344CB8AC3E}">
        <p14:creationId xmlns:p14="http://schemas.microsoft.com/office/powerpoint/2010/main" val="1443497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3C912-5B44-B06C-B5B9-F1F5E89B92B4}"/>
              </a:ext>
            </a:extLst>
          </p:cNvPr>
          <p:cNvPicPr>
            <a:picLocks noChangeAspect="1"/>
          </p:cNvPicPr>
          <p:nvPr/>
        </p:nvPicPr>
        <p:blipFill>
          <a:blip r:embed="rId2"/>
          <a:stretch>
            <a:fillRect/>
          </a:stretch>
        </p:blipFill>
        <p:spPr>
          <a:xfrm>
            <a:off x="990599" y="914400"/>
            <a:ext cx="8686801" cy="5602741"/>
          </a:xfrm>
          <a:prstGeom prst="rect">
            <a:avLst/>
          </a:prstGeom>
        </p:spPr>
      </p:pic>
      <p:sp>
        <p:nvSpPr>
          <p:cNvPr id="4" name="TextBox 3">
            <a:extLst>
              <a:ext uri="{FF2B5EF4-FFF2-40B4-BE49-F238E27FC236}">
                <a16:creationId xmlns:a16="http://schemas.microsoft.com/office/drawing/2014/main" id="{673F4173-FEEE-16A1-CA22-C4D5A8147D40}"/>
              </a:ext>
            </a:extLst>
          </p:cNvPr>
          <p:cNvSpPr txBox="1"/>
          <p:nvPr/>
        </p:nvSpPr>
        <p:spPr>
          <a:xfrm>
            <a:off x="889000" y="340859"/>
            <a:ext cx="6096000" cy="369332"/>
          </a:xfrm>
          <a:prstGeom prst="rect">
            <a:avLst/>
          </a:prstGeom>
          <a:noFill/>
        </p:spPr>
        <p:txBody>
          <a:bodyPr wrap="square">
            <a:spAutoFit/>
          </a:bodyPr>
          <a:lstStyle/>
          <a:p>
            <a:r>
              <a:rPr lang="en-US" dirty="0"/>
              <a:t>Spend Analytics (All transactions)</a:t>
            </a:r>
          </a:p>
        </p:txBody>
      </p:sp>
    </p:spTree>
    <p:extLst>
      <p:ext uri="{BB962C8B-B14F-4D97-AF65-F5344CB8AC3E}">
        <p14:creationId xmlns:p14="http://schemas.microsoft.com/office/powerpoint/2010/main" val="319488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32B20E-F048-7B0F-609B-C9392C2383C0}"/>
              </a:ext>
            </a:extLst>
          </p:cNvPr>
          <p:cNvPicPr>
            <a:picLocks noChangeAspect="1"/>
          </p:cNvPicPr>
          <p:nvPr/>
        </p:nvPicPr>
        <p:blipFill>
          <a:blip r:embed="rId2"/>
          <a:stretch>
            <a:fillRect/>
          </a:stretch>
        </p:blipFill>
        <p:spPr>
          <a:xfrm>
            <a:off x="1673352" y="438912"/>
            <a:ext cx="8769095" cy="6419088"/>
          </a:xfrm>
          <a:prstGeom prst="rect">
            <a:avLst/>
          </a:prstGeom>
        </p:spPr>
      </p:pic>
    </p:spTree>
    <p:extLst>
      <p:ext uri="{BB962C8B-B14F-4D97-AF65-F5344CB8AC3E}">
        <p14:creationId xmlns:p14="http://schemas.microsoft.com/office/powerpoint/2010/main" val="2370209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84887E-FCAC-7D61-56CF-BD00AA08F6D0}"/>
              </a:ext>
            </a:extLst>
          </p:cNvPr>
          <p:cNvSpPr txBox="1"/>
          <p:nvPr/>
        </p:nvSpPr>
        <p:spPr>
          <a:xfrm>
            <a:off x="1380067" y="145518"/>
            <a:ext cx="7955280" cy="369332"/>
          </a:xfrm>
          <a:prstGeom prst="rect">
            <a:avLst/>
          </a:prstGeom>
          <a:noFill/>
        </p:spPr>
        <p:txBody>
          <a:bodyPr wrap="square" rtlCol="0">
            <a:spAutoFit/>
          </a:bodyPr>
          <a:lstStyle/>
          <a:p>
            <a:r>
              <a:rPr lang="en-US" dirty="0"/>
              <a:t>Spend Analytics(Influenceable spend)</a:t>
            </a:r>
          </a:p>
        </p:txBody>
      </p:sp>
      <p:sp>
        <p:nvSpPr>
          <p:cNvPr id="5" name="TextBox 4">
            <a:extLst>
              <a:ext uri="{FF2B5EF4-FFF2-40B4-BE49-F238E27FC236}">
                <a16:creationId xmlns:a16="http://schemas.microsoft.com/office/drawing/2014/main" id="{B3CE2038-E880-BE08-211A-CA3D0A134C00}"/>
              </a:ext>
            </a:extLst>
          </p:cNvPr>
          <p:cNvSpPr txBox="1"/>
          <p:nvPr/>
        </p:nvSpPr>
        <p:spPr>
          <a:xfrm>
            <a:off x="8869680" y="841248"/>
            <a:ext cx="3127248" cy="646331"/>
          </a:xfrm>
          <a:prstGeom prst="rect">
            <a:avLst/>
          </a:prstGeom>
          <a:noFill/>
        </p:spPr>
        <p:txBody>
          <a:bodyPr wrap="square" rtlCol="0">
            <a:spAutoFit/>
          </a:bodyPr>
          <a:lstStyle/>
          <a:p>
            <a:endParaRPr lang="en-IN" dirty="0"/>
          </a:p>
          <a:p>
            <a:endParaRPr lang="en-US" dirty="0"/>
          </a:p>
        </p:txBody>
      </p:sp>
      <p:pic>
        <p:nvPicPr>
          <p:cNvPr id="8" name="Picture 7">
            <a:extLst>
              <a:ext uri="{FF2B5EF4-FFF2-40B4-BE49-F238E27FC236}">
                <a16:creationId xmlns:a16="http://schemas.microsoft.com/office/drawing/2014/main" id="{CC4CFEFC-E092-1536-48FC-9486F02FE674}"/>
              </a:ext>
            </a:extLst>
          </p:cNvPr>
          <p:cNvPicPr>
            <a:picLocks noChangeAspect="1"/>
          </p:cNvPicPr>
          <p:nvPr/>
        </p:nvPicPr>
        <p:blipFill>
          <a:blip r:embed="rId2"/>
          <a:stretch>
            <a:fillRect/>
          </a:stretch>
        </p:blipFill>
        <p:spPr>
          <a:xfrm>
            <a:off x="1078992" y="557784"/>
            <a:ext cx="9893808" cy="6300216"/>
          </a:xfrm>
          <a:prstGeom prst="rect">
            <a:avLst/>
          </a:prstGeom>
        </p:spPr>
      </p:pic>
    </p:spTree>
    <p:extLst>
      <p:ext uri="{BB962C8B-B14F-4D97-AF65-F5344CB8AC3E}">
        <p14:creationId xmlns:p14="http://schemas.microsoft.com/office/powerpoint/2010/main" val="192829042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Crop</Template>
  <TotalTime>4300</TotalTime>
  <Words>1369</Words>
  <Application>Microsoft Macintosh PowerPoint</Application>
  <PresentationFormat>Widescreen</PresentationFormat>
  <Paragraphs>110</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Arial</vt:lpstr>
      <vt:lpstr>Benton Sans Book</vt:lpstr>
      <vt:lpstr>Franklin Gothic Book</vt:lpstr>
      <vt:lpstr>Helvetica Neue</vt:lpstr>
      <vt:lpstr>Crop</vt:lpstr>
      <vt:lpstr>MOD Spend Analysis</vt:lpstr>
      <vt:lpstr>Table of Contents</vt:lpstr>
      <vt:lpstr>Introduction and Overview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Risk and Risk Management in UK Defense(MOD):</vt:lpstr>
      <vt:lpstr>Risk and Risk Management in UK Defense(MOD):</vt:lpstr>
      <vt:lpstr>Risk and Risk Management in UK Defense(MOD):</vt:lpstr>
      <vt:lpstr>Key Insights</vt:lpstr>
      <vt:lpstr>Key Insights</vt:lpstr>
      <vt:lpstr>Recommendations</vt:lpstr>
      <vt:lpstr>Recommendations</vt:lpstr>
      <vt:lpstr>General Recommendations</vt:lpstr>
      <vt:lpstr>Special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Prakash Hari Prasad</dc:creator>
  <cp:lastModifiedBy>Prakash Hari Prasad</cp:lastModifiedBy>
  <cp:revision>6</cp:revision>
  <dcterms:created xsi:type="dcterms:W3CDTF">2024-09-25T04:06:45Z</dcterms:created>
  <dcterms:modified xsi:type="dcterms:W3CDTF">2024-10-05T14:45:55Z</dcterms:modified>
</cp:coreProperties>
</file>